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57.jpg" ContentType="image/jpeg"/>
  <Override PartName="/ppt/media/image58.jpg" ContentType="image/jpeg"/>
  <Override PartName="/ppt/media/image59.jpg" ContentType="image/jpeg"/>
  <Override PartName="/ppt/media/image60.jpg" ContentType="image/jpeg"/>
  <Override PartName="/ppt/media/image61.jpg" ContentType="image/jpeg"/>
  <Override PartName="/ppt/media/image72.jpg" ContentType="image/jpeg"/>
  <Override PartName="/ppt/media/image99.jpg" ContentType="image/jpeg"/>
  <Override PartName="/ppt/media/image100.jpg" ContentType="image/jpeg"/>
  <Override PartName="/ppt/media/image101.jpg" ContentType="image/jpeg"/>
  <Override PartName="/ppt/media/image113.jpg" ContentType="image/jpeg"/>
  <Override PartName="/ppt/media/image115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97" r:id="rId3"/>
    <p:sldId id="398" r:id="rId4"/>
    <p:sldId id="341" r:id="rId5"/>
    <p:sldId id="412" r:id="rId6"/>
    <p:sldId id="405" r:id="rId7"/>
    <p:sldId id="349" r:id="rId8"/>
    <p:sldId id="418" r:id="rId9"/>
    <p:sldId id="419" r:id="rId10"/>
    <p:sldId id="413" r:id="rId11"/>
    <p:sldId id="414" r:id="rId12"/>
    <p:sldId id="415" r:id="rId13"/>
    <p:sldId id="416" r:id="rId14"/>
    <p:sldId id="421" r:id="rId15"/>
    <p:sldId id="422" r:id="rId16"/>
    <p:sldId id="423" r:id="rId17"/>
    <p:sldId id="440" r:id="rId18"/>
    <p:sldId id="425" r:id="rId19"/>
    <p:sldId id="426" r:id="rId20"/>
    <p:sldId id="427" r:id="rId21"/>
    <p:sldId id="429" r:id="rId22"/>
    <p:sldId id="439" r:id="rId23"/>
    <p:sldId id="441" r:id="rId24"/>
    <p:sldId id="459" r:id="rId25"/>
    <p:sldId id="458" r:id="rId26"/>
    <p:sldId id="442" r:id="rId27"/>
    <p:sldId id="463" r:id="rId28"/>
    <p:sldId id="431" r:id="rId29"/>
    <p:sldId id="443" r:id="rId30"/>
    <p:sldId id="433" r:id="rId31"/>
    <p:sldId id="444" r:id="rId32"/>
    <p:sldId id="434" r:id="rId33"/>
    <p:sldId id="445" r:id="rId34"/>
    <p:sldId id="435" r:id="rId35"/>
    <p:sldId id="447" r:id="rId36"/>
    <p:sldId id="436" r:id="rId37"/>
    <p:sldId id="437" r:id="rId38"/>
    <p:sldId id="448" r:id="rId39"/>
    <p:sldId id="449" r:id="rId40"/>
    <p:sldId id="450" r:id="rId41"/>
    <p:sldId id="452" r:id="rId42"/>
    <p:sldId id="453" r:id="rId43"/>
    <p:sldId id="454" r:id="rId44"/>
    <p:sldId id="457" r:id="rId45"/>
    <p:sldId id="438" r:id="rId46"/>
    <p:sldId id="260" r:id="rId47"/>
  </p:sldIdLst>
  <p:sldSz cx="10693400" cy="7562850"/>
  <p:notesSz cx="10693400" cy="756285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428" y="-19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312370" y="0"/>
            <a:ext cx="379730" cy="1371600"/>
          </a:xfrm>
          <a:custGeom>
            <a:avLst/>
            <a:gdLst/>
            <a:ahLst/>
            <a:cxnLst/>
            <a:rect l="l" t="t" r="r" b="b"/>
            <a:pathLst>
              <a:path w="379729" h="1371600">
                <a:moveTo>
                  <a:pt x="0" y="0"/>
                </a:moveTo>
                <a:lnTo>
                  <a:pt x="0" y="1181798"/>
                </a:lnTo>
                <a:lnTo>
                  <a:pt x="629" y="1197363"/>
                </a:lnTo>
                <a:lnTo>
                  <a:pt x="9677" y="1241786"/>
                </a:lnTo>
                <a:lnTo>
                  <a:pt x="28439" y="1281772"/>
                </a:lnTo>
                <a:lnTo>
                  <a:pt x="55597" y="1316004"/>
                </a:lnTo>
                <a:lnTo>
                  <a:pt x="89830" y="1343160"/>
                </a:lnTo>
                <a:lnTo>
                  <a:pt x="129820" y="1361922"/>
                </a:lnTo>
                <a:lnTo>
                  <a:pt x="174247" y="1370970"/>
                </a:lnTo>
                <a:lnTo>
                  <a:pt x="189814" y="1371599"/>
                </a:lnTo>
                <a:lnTo>
                  <a:pt x="205382" y="1370970"/>
                </a:lnTo>
                <a:lnTo>
                  <a:pt x="249812" y="1361922"/>
                </a:lnTo>
                <a:lnTo>
                  <a:pt x="289803" y="1343160"/>
                </a:lnTo>
                <a:lnTo>
                  <a:pt x="324035" y="1316004"/>
                </a:lnTo>
                <a:lnTo>
                  <a:pt x="351191" y="1281772"/>
                </a:lnTo>
                <a:lnTo>
                  <a:pt x="369952" y="1241786"/>
                </a:lnTo>
                <a:lnTo>
                  <a:pt x="378999" y="1197363"/>
                </a:lnTo>
                <a:lnTo>
                  <a:pt x="379628" y="1181798"/>
                </a:lnTo>
                <a:lnTo>
                  <a:pt x="379615" y="0"/>
                </a:lnTo>
                <a:lnTo>
                  <a:pt x="0" y="0"/>
                </a:lnTo>
              </a:path>
            </a:pathLst>
          </a:custGeom>
          <a:solidFill>
            <a:srgbClr val="EF432A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79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8/30/2016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45788" y="0"/>
            <a:ext cx="524510" cy="2781300"/>
          </a:xfrm>
          <a:custGeom>
            <a:avLst/>
            <a:gdLst/>
            <a:ahLst/>
            <a:cxnLst/>
            <a:rect l="l" t="t" r="r" b="b"/>
            <a:pathLst>
              <a:path w="524510" h="2781300">
                <a:moveTo>
                  <a:pt x="0" y="3"/>
                </a:moveTo>
                <a:lnTo>
                  <a:pt x="0" y="2525534"/>
                </a:lnTo>
                <a:lnTo>
                  <a:pt x="868" y="2546510"/>
                </a:lnTo>
                <a:lnTo>
                  <a:pt x="7617" y="2586996"/>
                </a:lnTo>
                <a:lnTo>
                  <a:pt x="20597" y="2625087"/>
                </a:lnTo>
                <a:lnTo>
                  <a:pt x="39269" y="2660258"/>
                </a:lnTo>
                <a:lnTo>
                  <a:pt x="63092" y="2691981"/>
                </a:lnTo>
                <a:lnTo>
                  <a:pt x="91529" y="2719730"/>
                </a:lnTo>
                <a:lnTo>
                  <a:pt x="124038" y="2742979"/>
                </a:lnTo>
                <a:lnTo>
                  <a:pt x="160080" y="2761199"/>
                </a:lnTo>
                <a:lnTo>
                  <a:pt x="199116" y="2773866"/>
                </a:lnTo>
                <a:lnTo>
                  <a:pt x="240606" y="2780452"/>
                </a:lnTo>
                <a:lnTo>
                  <a:pt x="262102" y="2781300"/>
                </a:lnTo>
                <a:lnTo>
                  <a:pt x="283600" y="2780452"/>
                </a:lnTo>
                <a:lnTo>
                  <a:pt x="325093" y="2773866"/>
                </a:lnTo>
                <a:lnTo>
                  <a:pt x="364131" y="2761199"/>
                </a:lnTo>
                <a:lnTo>
                  <a:pt x="400175" y="2742979"/>
                </a:lnTo>
                <a:lnTo>
                  <a:pt x="432686" y="2719730"/>
                </a:lnTo>
                <a:lnTo>
                  <a:pt x="461123" y="2691981"/>
                </a:lnTo>
                <a:lnTo>
                  <a:pt x="484948" y="2660258"/>
                </a:lnTo>
                <a:lnTo>
                  <a:pt x="503620" y="2625087"/>
                </a:lnTo>
                <a:lnTo>
                  <a:pt x="516600" y="2586996"/>
                </a:lnTo>
                <a:lnTo>
                  <a:pt x="523349" y="2546510"/>
                </a:lnTo>
                <a:lnTo>
                  <a:pt x="524217" y="2525534"/>
                </a:lnTo>
                <a:lnTo>
                  <a:pt x="524205" y="3"/>
                </a:lnTo>
                <a:lnTo>
                  <a:pt x="0" y="3"/>
                </a:lnTo>
              </a:path>
            </a:pathLst>
          </a:custGeom>
          <a:solidFill>
            <a:srgbClr val="EF432A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636280" y="2169357"/>
            <a:ext cx="9055735" cy="0"/>
          </a:xfrm>
          <a:custGeom>
            <a:avLst/>
            <a:gdLst/>
            <a:ahLst/>
            <a:cxnLst/>
            <a:rect l="l" t="t" r="r" b="b"/>
            <a:pathLst>
              <a:path w="9055735">
                <a:moveTo>
                  <a:pt x="0" y="0"/>
                </a:moveTo>
                <a:lnTo>
                  <a:pt x="9055722" y="0"/>
                </a:lnTo>
              </a:path>
            </a:pathLst>
          </a:custGeom>
          <a:ln w="9283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636280" y="2786177"/>
            <a:ext cx="9055735" cy="0"/>
          </a:xfrm>
          <a:custGeom>
            <a:avLst/>
            <a:gdLst/>
            <a:ahLst/>
            <a:cxnLst/>
            <a:rect l="l" t="t" r="r" b="b"/>
            <a:pathLst>
              <a:path w="9055735">
                <a:moveTo>
                  <a:pt x="0" y="0"/>
                </a:moveTo>
                <a:lnTo>
                  <a:pt x="9055722" y="0"/>
                </a:lnTo>
              </a:path>
            </a:pathLst>
          </a:custGeom>
          <a:ln w="9270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50">
                <a:solidFill>
                  <a:srgbClr val="414042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8/30/2016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50">
                <a:solidFill>
                  <a:srgbClr val="414042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8/30/2016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312370" y="0"/>
            <a:ext cx="379730" cy="1371600"/>
          </a:xfrm>
          <a:custGeom>
            <a:avLst/>
            <a:gdLst/>
            <a:ahLst/>
            <a:cxnLst/>
            <a:rect l="l" t="t" r="r" b="b"/>
            <a:pathLst>
              <a:path w="379729" h="1371600">
                <a:moveTo>
                  <a:pt x="0" y="0"/>
                </a:moveTo>
                <a:lnTo>
                  <a:pt x="0" y="1181798"/>
                </a:lnTo>
                <a:lnTo>
                  <a:pt x="629" y="1197363"/>
                </a:lnTo>
                <a:lnTo>
                  <a:pt x="9677" y="1241786"/>
                </a:lnTo>
                <a:lnTo>
                  <a:pt x="28439" y="1281772"/>
                </a:lnTo>
                <a:lnTo>
                  <a:pt x="55597" y="1316004"/>
                </a:lnTo>
                <a:lnTo>
                  <a:pt x="89830" y="1343160"/>
                </a:lnTo>
                <a:lnTo>
                  <a:pt x="129820" y="1361922"/>
                </a:lnTo>
                <a:lnTo>
                  <a:pt x="174247" y="1370970"/>
                </a:lnTo>
                <a:lnTo>
                  <a:pt x="189814" y="1371599"/>
                </a:lnTo>
                <a:lnTo>
                  <a:pt x="205382" y="1370970"/>
                </a:lnTo>
                <a:lnTo>
                  <a:pt x="249812" y="1361922"/>
                </a:lnTo>
                <a:lnTo>
                  <a:pt x="289803" y="1343160"/>
                </a:lnTo>
                <a:lnTo>
                  <a:pt x="324035" y="1316004"/>
                </a:lnTo>
                <a:lnTo>
                  <a:pt x="351191" y="1281772"/>
                </a:lnTo>
                <a:lnTo>
                  <a:pt x="369952" y="1241786"/>
                </a:lnTo>
                <a:lnTo>
                  <a:pt x="378999" y="1197363"/>
                </a:lnTo>
                <a:lnTo>
                  <a:pt x="379628" y="1181798"/>
                </a:lnTo>
                <a:lnTo>
                  <a:pt x="379615" y="0"/>
                </a:lnTo>
                <a:lnTo>
                  <a:pt x="0" y="0"/>
                </a:lnTo>
              </a:path>
            </a:pathLst>
          </a:custGeom>
          <a:solidFill>
            <a:srgbClr val="EF432A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50">
                <a:solidFill>
                  <a:srgbClr val="414042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8/30/2016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663420" y="2169350"/>
            <a:ext cx="9029065" cy="0"/>
          </a:xfrm>
          <a:custGeom>
            <a:avLst/>
            <a:gdLst/>
            <a:ahLst/>
            <a:cxnLst/>
            <a:rect l="l" t="t" r="r" b="b"/>
            <a:pathLst>
              <a:path w="9029065">
                <a:moveTo>
                  <a:pt x="0" y="0"/>
                </a:moveTo>
                <a:lnTo>
                  <a:pt x="9028569" y="0"/>
                </a:lnTo>
              </a:path>
            </a:pathLst>
          </a:custGeom>
          <a:ln w="9270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663420" y="2786177"/>
            <a:ext cx="9029065" cy="0"/>
          </a:xfrm>
          <a:custGeom>
            <a:avLst/>
            <a:gdLst/>
            <a:ahLst/>
            <a:cxnLst/>
            <a:rect l="l" t="t" r="r" b="b"/>
            <a:pathLst>
              <a:path w="9029065">
                <a:moveTo>
                  <a:pt x="0" y="0"/>
                </a:moveTo>
                <a:lnTo>
                  <a:pt x="9028569" y="0"/>
                </a:lnTo>
              </a:path>
            </a:pathLst>
          </a:custGeom>
          <a:ln w="9270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8/30/2016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97062" y="2259331"/>
            <a:ext cx="7299274" cy="3689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50">
                <a:solidFill>
                  <a:srgbClr val="414042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5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8/30/2016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hyperlink" Target="http://www.realclick.co.kr/rcinfo/?sidx=coop&amp;tidx=2&amp;uid=dtimes" TargetMode="External"/><Relationship Id="rId18" Type="http://schemas.openxmlformats.org/officeDocument/2006/relationships/image" Target="../media/image19.jpeg"/><Relationship Id="rId26" Type="http://schemas.openxmlformats.org/officeDocument/2006/relationships/image" Target="../media/image25.png"/><Relationship Id="rId39" Type="http://schemas.openxmlformats.org/officeDocument/2006/relationships/image" Target="../media/image38.jpeg"/><Relationship Id="rId21" Type="http://schemas.openxmlformats.org/officeDocument/2006/relationships/image" Target="../media/image21.png"/><Relationship Id="rId34" Type="http://schemas.openxmlformats.org/officeDocument/2006/relationships/image" Target="../media/image33.png"/><Relationship Id="rId42" Type="http://schemas.openxmlformats.org/officeDocument/2006/relationships/image" Target="../media/image41.png"/><Relationship Id="rId7" Type="http://schemas.openxmlformats.org/officeDocument/2006/relationships/hyperlink" Target="http://www.realclick.co.kr/rcinfo/?sidx=coop&amp;tidx=2&amp;uid=donga1" TargetMode="External"/><Relationship Id="rId2" Type="http://schemas.openxmlformats.org/officeDocument/2006/relationships/image" Target="../media/image10.jpeg"/><Relationship Id="rId16" Type="http://schemas.openxmlformats.org/officeDocument/2006/relationships/image" Target="../media/image18.jpeg"/><Relationship Id="rId20" Type="http://schemas.openxmlformats.org/officeDocument/2006/relationships/image" Target="../media/image20.jpeg"/><Relationship Id="rId29" Type="http://schemas.openxmlformats.org/officeDocument/2006/relationships/image" Target="../media/image28.png"/><Relationship Id="rId41" Type="http://schemas.openxmlformats.org/officeDocument/2006/relationships/image" Target="../media/image4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eg"/><Relationship Id="rId11" Type="http://schemas.openxmlformats.org/officeDocument/2006/relationships/hyperlink" Target="http://www.realclick.co.kr/rcinfo/?sidx=coop&amp;tidx=2&amp;uid=mbnmk" TargetMode="External"/><Relationship Id="rId24" Type="http://schemas.openxmlformats.org/officeDocument/2006/relationships/hyperlink" Target="http://www.realclick.co.kr/rcinfo/?sidx=coop&amp;tidx=3&amp;uid=stoo" TargetMode="External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5" Type="http://schemas.openxmlformats.org/officeDocument/2006/relationships/hyperlink" Target="http://www.realclick.co.kr/rcinfo/?sidx=coop&amp;tidx=2&amp;uid=moneytoday" TargetMode="External"/><Relationship Id="rId15" Type="http://schemas.openxmlformats.org/officeDocument/2006/relationships/hyperlink" Target="http://www.realclick.co.kr/rcinfo/?sidx=coop&amp;tidx=2&amp;uid=nocut" TargetMode="External"/><Relationship Id="rId23" Type="http://schemas.openxmlformats.org/officeDocument/2006/relationships/image" Target="../media/image23.png"/><Relationship Id="rId28" Type="http://schemas.openxmlformats.org/officeDocument/2006/relationships/image" Target="../media/image27.png"/><Relationship Id="rId36" Type="http://schemas.openxmlformats.org/officeDocument/2006/relationships/image" Target="../media/image35.jpeg"/><Relationship Id="rId10" Type="http://schemas.openxmlformats.org/officeDocument/2006/relationships/image" Target="../media/image15.jpeg"/><Relationship Id="rId19" Type="http://schemas.openxmlformats.org/officeDocument/2006/relationships/hyperlink" Target="http://www.realclick.co.kr/rcinfo/?sidx=coop&amp;tidx=2&amp;uid=mtoday" TargetMode="External"/><Relationship Id="rId31" Type="http://schemas.openxmlformats.org/officeDocument/2006/relationships/image" Target="../media/image30.gif"/><Relationship Id="rId44" Type="http://schemas.openxmlformats.org/officeDocument/2006/relationships/image" Target="../media/image43.jpeg"/><Relationship Id="rId4" Type="http://schemas.openxmlformats.org/officeDocument/2006/relationships/image" Target="../media/image12.jpeg"/><Relationship Id="rId9" Type="http://schemas.openxmlformats.org/officeDocument/2006/relationships/hyperlink" Target="http://www.realclick.co.kr/rcinfo/?sidx=coop&amp;tidx=2&amp;uid=seoul2" TargetMode="External"/><Relationship Id="rId14" Type="http://schemas.openxmlformats.org/officeDocument/2006/relationships/image" Target="../media/image17.jpeg"/><Relationship Id="rId22" Type="http://schemas.openxmlformats.org/officeDocument/2006/relationships/image" Target="../media/image22.png"/><Relationship Id="rId27" Type="http://schemas.openxmlformats.org/officeDocument/2006/relationships/image" Target="../media/image26.png"/><Relationship Id="rId30" Type="http://schemas.openxmlformats.org/officeDocument/2006/relationships/image" Target="../media/image29.gif"/><Relationship Id="rId35" Type="http://schemas.openxmlformats.org/officeDocument/2006/relationships/image" Target="../media/image34.png"/><Relationship Id="rId43" Type="http://schemas.openxmlformats.org/officeDocument/2006/relationships/image" Target="../media/image42.png"/><Relationship Id="rId8" Type="http://schemas.openxmlformats.org/officeDocument/2006/relationships/image" Target="../media/image14.jpeg"/><Relationship Id="rId3" Type="http://schemas.openxmlformats.org/officeDocument/2006/relationships/image" Target="../media/image11.jpeg"/><Relationship Id="rId12" Type="http://schemas.openxmlformats.org/officeDocument/2006/relationships/image" Target="../media/image16.jpeg"/><Relationship Id="rId17" Type="http://schemas.openxmlformats.org/officeDocument/2006/relationships/hyperlink" Target="http://www.realclick.co.kr/rcinfo/?sidx=coop&amp;tidx=2&amp;uid=bizchosun" TargetMode="External"/><Relationship Id="rId25" Type="http://schemas.openxmlformats.org/officeDocument/2006/relationships/image" Target="../media/image24.jpeg"/><Relationship Id="rId33" Type="http://schemas.openxmlformats.org/officeDocument/2006/relationships/image" Target="../media/image32.png"/><Relationship Id="rId38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7.jpeg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1.jpg"/><Relationship Id="rId4" Type="http://schemas.openxmlformats.org/officeDocument/2006/relationships/image" Target="../media/image60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13" Type="http://schemas.openxmlformats.org/officeDocument/2006/relationships/image" Target="../media/image93.png"/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12" Type="http://schemas.openxmlformats.org/officeDocument/2006/relationships/image" Target="../media/image92.png"/><Relationship Id="rId17" Type="http://schemas.openxmlformats.org/officeDocument/2006/relationships/image" Target="../media/image97.png"/><Relationship Id="rId2" Type="http://schemas.openxmlformats.org/officeDocument/2006/relationships/image" Target="../media/image82.png"/><Relationship Id="rId16" Type="http://schemas.openxmlformats.org/officeDocument/2006/relationships/image" Target="../media/image9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6.png"/><Relationship Id="rId11" Type="http://schemas.openxmlformats.org/officeDocument/2006/relationships/image" Target="../media/image91.png"/><Relationship Id="rId5" Type="http://schemas.openxmlformats.org/officeDocument/2006/relationships/image" Target="../media/image85.png"/><Relationship Id="rId15" Type="http://schemas.openxmlformats.org/officeDocument/2006/relationships/image" Target="../media/image95.png"/><Relationship Id="rId10" Type="http://schemas.openxmlformats.org/officeDocument/2006/relationships/image" Target="../media/image90.png"/><Relationship Id="rId4" Type="http://schemas.openxmlformats.org/officeDocument/2006/relationships/image" Target="../media/image84.png"/><Relationship Id="rId9" Type="http://schemas.openxmlformats.org/officeDocument/2006/relationships/image" Target="../media/image89.png"/><Relationship Id="rId14" Type="http://schemas.openxmlformats.org/officeDocument/2006/relationships/image" Target="../media/image94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5.jpeg"/><Relationship Id="rId4" Type="http://schemas.openxmlformats.org/officeDocument/2006/relationships/image" Target="../media/image10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0.png"/><Relationship Id="rId5" Type="http://schemas.openxmlformats.org/officeDocument/2006/relationships/image" Target="../media/image109.jpeg"/><Relationship Id="rId4" Type="http://schemas.openxmlformats.org/officeDocument/2006/relationships/image" Target="../media/image108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5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12394" y="0"/>
            <a:ext cx="379730" cy="1371600"/>
          </a:xfrm>
          <a:custGeom>
            <a:avLst/>
            <a:gdLst/>
            <a:ahLst/>
            <a:cxnLst/>
            <a:rect l="l" t="t" r="r" b="b"/>
            <a:pathLst>
              <a:path w="379729" h="1371600">
                <a:moveTo>
                  <a:pt x="0" y="0"/>
                </a:moveTo>
                <a:lnTo>
                  <a:pt x="0" y="1181798"/>
                </a:lnTo>
                <a:lnTo>
                  <a:pt x="629" y="1197363"/>
                </a:lnTo>
                <a:lnTo>
                  <a:pt x="9677" y="1241786"/>
                </a:lnTo>
                <a:lnTo>
                  <a:pt x="28439" y="1281772"/>
                </a:lnTo>
                <a:lnTo>
                  <a:pt x="55597" y="1316004"/>
                </a:lnTo>
                <a:lnTo>
                  <a:pt x="89830" y="1343160"/>
                </a:lnTo>
                <a:lnTo>
                  <a:pt x="129820" y="1361922"/>
                </a:lnTo>
                <a:lnTo>
                  <a:pt x="174247" y="1370970"/>
                </a:lnTo>
                <a:lnTo>
                  <a:pt x="189814" y="1371599"/>
                </a:lnTo>
                <a:lnTo>
                  <a:pt x="205382" y="1370970"/>
                </a:lnTo>
                <a:lnTo>
                  <a:pt x="249812" y="1361922"/>
                </a:lnTo>
                <a:lnTo>
                  <a:pt x="289803" y="1343160"/>
                </a:lnTo>
                <a:lnTo>
                  <a:pt x="324035" y="1316004"/>
                </a:lnTo>
                <a:lnTo>
                  <a:pt x="351191" y="1281772"/>
                </a:lnTo>
                <a:lnTo>
                  <a:pt x="369952" y="1241786"/>
                </a:lnTo>
                <a:lnTo>
                  <a:pt x="378999" y="1197363"/>
                </a:lnTo>
                <a:lnTo>
                  <a:pt x="379608" y="1182296"/>
                </a:lnTo>
                <a:lnTo>
                  <a:pt x="379608" y="0"/>
                </a:lnTo>
                <a:lnTo>
                  <a:pt x="0" y="0"/>
                </a:lnTo>
              </a:path>
            </a:pathLst>
          </a:custGeom>
          <a:solidFill>
            <a:srgbClr val="EF432A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25543" y="2169350"/>
            <a:ext cx="6166485" cy="0"/>
          </a:xfrm>
          <a:custGeom>
            <a:avLst/>
            <a:gdLst/>
            <a:ahLst/>
            <a:cxnLst/>
            <a:rect l="l" t="t" r="r" b="b"/>
            <a:pathLst>
              <a:path w="6166484">
                <a:moveTo>
                  <a:pt x="0" y="0"/>
                </a:moveTo>
                <a:lnTo>
                  <a:pt x="6166459" y="0"/>
                </a:lnTo>
              </a:path>
            </a:pathLst>
          </a:custGeom>
          <a:ln w="9270">
            <a:solidFill>
              <a:srgbClr val="EF432A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25543" y="2786177"/>
            <a:ext cx="6166485" cy="0"/>
          </a:xfrm>
          <a:custGeom>
            <a:avLst/>
            <a:gdLst/>
            <a:ahLst/>
            <a:cxnLst/>
            <a:rect l="l" t="t" r="r" b="b"/>
            <a:pathLst>
              <a:path w="6166484">
                <a:moveTo>
                  <a:pt x="0" y="0"/>
                </a:moveTo>
                <a:lnTo>
                  <a:pt x="6166459" y="0"/>
                </a:lnTo>
              </a:path>
            </a:pathLst>
          </a:custGeom>
          <a:ln w="9270">
            <a:solidFill>
              <a:srgbClr val="EF432A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236946" y="2409608"/>
            <a:ext cx="74930" cy="116839"/>
          </a:xfrm>
          <a:custGeom>
            <a:avLst/>
            <a:gdLst/>
            <a:ahLst/>
            <a:cxnLst/>
            <a:rect l="l" t="t" r="r" b="b"/>
            <a:pathLst>
              <a:path w="74929" h="116839">
                <a:moveTo>
                  <a:pt x="0" y="0"/>
                </a:moveTo>
                <a:lnTo>
                  <a:pt x="0" y="116662"/>
                </a:lnTo>
                <a:lnTo>
                  <a:pt x="74536" y="58331"/>
                </a:lnTo>
                <a:lnTo>
                  <a:pt x="0" y="0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6235700"/>
            <a:ext cx="10692130" cy="121920"/>
          </a:xfrm>
          <a:custGeom>
            <a:avLst/>
            <a:gdLst/>
            <a:ahLst/>
            <a:cxnLst/>
            <a:rect l="l" t="t" r="r" b="b"/>
            <a:pathLst>
              <a:path w="10692130" h="121920">
                <a:moveTo>
                  <a:pt x="10692003" y="0"/>
                </a:moveTo>
                <a:lnTo>
                  <a:pt x="0" y="0"/>
                </a:lnTo>
                <a:lnTo>
                  <a:pt x="0" y="121424"/>
                </a:lnTo>
                <a:lnTo>
                  <a:pt x="10692003" y="121424"/>
                </a:lnTo>
                <a:lnTo>
                  <a:pt x="10692003" y="0"/>
                </a:lnTo>
              </a:path>
            </a:pathLst>
          </a:custGeom>
          <a:solidFill>
            <a:srgbClr val="EF432A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3479800"/>
            <a:ext cx="10692003" cy="27558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46869" y="3658985"/>
            <a:ext cx="4015740" cy="2308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6550">
              <a:lnSpc>
                <a:spcPts val="4620"/>
              </a:lnSpc>
            </a:pPr>
            <a:r>
              <a:rPr sz="4250" b="1" spc="-120" dirty="0" smtClean="0">
                <a:solidFill>
                  <a:srgbClr val="FFFFFF"/>
                </a:solidFill>
                <a:latin typeface="Arial"/>
                <a:cs typeface="Arial"/>
              </a:rPr>
              <a:t>SNS</a:t>
            </a:r>
            <a:r>
              <a:rPr lang="en-US" sz="4250" b="1" spc="-120" dirty="0" smtClean="0">
                <a:solidFill>
                  <a:srgbClr val="FFFFFF"/>
                </a:solidFill>
                <a:latin typeface="Arial"/>
                <a:cs typeface="Arial"/>
              </a:rPr>
              <a:t>     Blog</a:t>
            </a:r>
            <a:endParaRPr sz="4250" dirty="0">
              <a:latin typeface="Arial"/>
              <a:cs typeface="Arial"/>
            </a:endParaRPr>
          </a:p>
          <a:p>
            <a:pPr marL="12700">
              <a:lnSpc>
                <a:spcPts val="4305"/>
              </a:lnSpc>
            </a:pPr>
            <a:r>
              <a:rPr sz="4250" b="1" spc="-65" dirty="0">
                <a:solidFill>
                  <a:srgbClr val="FFFFFF"/>
                </a:solidFill>
                <a:latin typeface="Arial"/>
                <a:cs typeface="Arial"/>
              </a:rPr>
              <a:t>On-line</a:t>
            </a:r>
            <a:r>
              <a:rPr sz="425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250" b="1" spc="-125" dirty="0">
                <a:solidFill>
                  <a:srgbClr val="FFFFFF"/>
                </a:solidFill>
                <a:latin typeface="Arial"/>
                <a:cs typeface="Arial"/>
              </a:rPr>
              <a:t>AD</a:t>
            </a:r>
            <a:endParaRPr sz="4250" dirty="0">
              <a:latin typeface="Arial"/>
              <a:cs typeface="Arial"/>
            </a:endParaRPr>
          </a:p>
          <a:p>
            <a:pPr marL="821690" marR="6350" indent="441959">
              <a:lnSpc>
                <a:spcPts val="4330"/>
              </a:lnSpc>
              <a:spcBef>
                <a:spcPts val="470"/>
              </a:spcBef>
            </a:pPr>
            <a:r>
              <a:rPr sz="4250" b="1" spc="-10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4250" b="1" spc="-120" dirty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sz="4250" b="1" spc="-35" dirty="0">
                <a:solidFill>
                  <a:srgbClr val="FFFFFF"/>
                </a:solidFill>
                <a:latin typeface="Arial"/>
                <a:cs typeface="Arial"/>
              </a:rPr>
              <a:t>f-line </a:t>
            </a:r>
            <a:r>
              <a:rPr sz="4250" b="1" spc="-125" dirty="0">
                <a:solidFill>
                  <a:srgbClr val="FFFFFF"/>
                </a:solidFill>
                <a:latin typeface="Arial"/>
                <a:cs typeface="Arial"/>
              </a:rPr>
              <a:t>AD</a:t>
            </a:r>
            <a:r>
              <a:rPr sz="425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250" b="1" spc="-85" dirty="0">
                <a:solidFill>
                  <a:srgbClr val="FFFFFF"/>
                </a:solidFill>
                <a:latin typeface="Arial"/>
                <a:cs typeface="Arial"/>
              </a:rPr>
              <a:t>Keywo</a:t>
            </a:r>
            <a:r>
              <a:rPr sz="4250" b="1" spc="-125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4250" b="1" spc="-80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endParaRPr sz="4250" dirty="0">
              <a:latin typeface="Arial"/>
              <a:cs typeface="Arial"/>
            </a:endParaRPr>
          </a:p>
        </p:txBody>
      </p:sp>
      <p:sp>
        <p:nvSpPr>
          <p:cNvPr id="11" name="object 2"/>
          <p:cNvSpPr txBox="1"/>
          <p:nvPr/>
        </p:nvSpPr>
        <p:spPr>
          <a:xfrm>
            <a:off x="10404445" y="188766"/>
            <a:ext cx="200055" cy="916134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o-KR" altLang="en-US" sz="1300" dirty="0" smtClean="0">
                <a:solidFill>
                  <a:srgbClr val="FFFFFF"/>
                </a:solidFill>
                <a:latin typeface="+mn-ea"/>
                <a:cs typeface="Arial Unicode MS"/>
              </a:rPr>
              <a:t>의료 </a:t>
            </a:r>
            <a:r>
              <a:rPr sz="1300" dirty="0" err="1" smtClean="0">
                <a:solidFill>
                  <a:srgbClr val="FFFFFF"/>
                </a:solidFill>
                <a:latin typeface="+mn-ea"/>
                <a:cs typeface="Arial Unicode MS"/>
              </a:rPr>
              <a:t>마케팅</a:t>
            </a:r>
            <a:endParaRPr sz="1300" dirty="0">
              <a:latin typeface="+mn-ea"/>
              <a:cs typeface="Arial Unicode M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60900" y="2293098"/>
            <a:ext cx="2973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latin typeface="나눔고딕 ExtraBold" pitchFamily="50" charset="-127"/>
                <a:ea typeface="나눔고딕 ExtraBold" pitchFamily="50" charset="-127"/>
              </a:rPr>
              <a:t>병원매출 올리는 절대 마케팅</a:t>
            </a:r>
            <a:endParaRPr lang="ko-KR" altLang="en-US" b="1" i="1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09628" y="2293098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00B0F0"/>
                </a:solidFill>
                <a:latin typeface="+mn-ea"/>
              </a:rPr>
              <a:t>리앤커뮤니케이션</a:t>
            </a:r>
            <a:endParaRPr lang="ko-KR" altLang="en-US" b="1" i="1" dirty="0">
              <a:solidFill>
                <a:srgbClr val="00B0F0"/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18680" y="39135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83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8680" y="100817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70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79461" y="531940"/>
            <a:ext cx="3624239" cy="3616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o-KR" altLang="en-US" sz="2350" b="1" dirty="0" smtClean="0">
                <a:solidFill>
                  <a:srgbClr val="EF432A"/>
                </a:solidFill>
                <a:latin typeface="+mn-ea"/>
                <a:cs typeface="Arial Unicode MS"/>
              </a:rPr>
              <a:t>강사</a:t>
            </a:r>
            <a:r>
              <a:rPr lang="en-US" altLang="ko-KR" sz="2350" b="1" dirty="0" smtClean="0">
                <a:solidFill>
                  <a:srgbClr val="EF432A"/>
                </a:solidFill>
                <a:latin typeface="+mn-ea"/>
                <a:cs typeface="Arial Unicode MS"/>
              </a:rPr>
              <a:t> </a:t>
            </a:r>
            <a:r>
              <a:rPr lang="ko-KR" altLang="en-US" sz="2350" b="1" dirty="0" smtClean="0">
                <a:solidFill>
                  <a:srgbClr val="EF432A"/>
                </a:solidFill>
                <a:latin typeface="+mn-ea"/>
                <a:cs typeface="Arial Unicode MS"/>
              </a:rPr>
              <a:t>소개</a:t>
            </a:r>
            <a:endParaRPr sz="2350" b="1" dirty="0">
              <a:latin typeface="+mn-ea"/>
              <a:cs typeface="Arial Unicode M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9461" y="1293912"/>
            <a:ext cx="9315371" cy="45858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itchFamily="2" charset="2"/>
              <a:buChar char="ü"/>
            </a:pPr>
            <a:r>
              <a:rPr lang="ko-KR" altLang="en-US" sz="1600" dirty="0" smtClean="0">
                <a:latin typeface="+mn-ea"/>
              </a:rPr>
              <a:t>현</a:t>
            </a:r>
            <a:r>
              <a:rPr lang="en-US" altLang="ko-KR" sz="1600" dirty="0" smtClean="0">
                <a:latin typeface="+mn-ea"/>
              </a:rPr>
              <a:t>) </a:t>
            </a:r>
            <a:r>
              <a:rPr lang="ko-KR" altLang="en-US" sz="1600" dirty="0" smtClean="0">
                <a:latin typeface="+mn-ea"/>
              </a:rPr>
              <a:t>의료 광고마케팅 대행사 </a:t>
            </a:r>
            <a:r>
              <a:rPr lang="ko-KR" altLang="en-US" sz="1600" dirty="0" err="1" smtClean="0">
                <a:latin typeface="+mn-ea"/>
              </a:rPr>
              <a:t>리앤커뮤니케이션</a:t>
            </a:r>
            <a:r>
              <a:rPr lang="ko-KR" altLang="en-US" sz="1600" dirty="0" smtClean="0">
                <a:latin typeface="+mn-ea"/>
              </a:rPr>
              <a:t> 대표</a:t>
            </a:r>
            <a:endParaRPr lang="en-US" altLang="ko-KR" sz="1600" dirty="0" smtClean="0">
              <a:latin typeface="+mn-ea"/>
            </a:endParaRP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ü"/>
            </a:pPr>
            <a:r>
              <a:rPr lang="ko-KR" altLang="en-US" sz="1600" dirty="0" smtClean="0">
                <a:latin typeface="+mn-ea"/>
              </a:rPr>
              <a:t>현</a:t>
            </a:r>
            <a:r>
              <a:rPr lang="en-US" altLang="ko-KR" sz="1600" dirty="0" smtClean="0">
                <a:latin typeface="+mn-ea"/>
              </a:rPr>
              <a:t>) </a:t>
            </a:r>
            <a:r>
              <a:rPr lang="ko-KR" altLang="en-US" sz="1600" dirty="0" smtClean="0">
                <a:latin typeface="+mn-ea"/>
              </a:rPr>
              <a:t>㈜개원정보</a:t>
            </a:r>
            <a:r>
              <a:rPr lang="en-US" altLang="ko-KR" sz="1600" dirty="0" smtClean="0">
                <a:latin typeface="+mn-ea"/>
              </a:rPr>
              <a:t>114(</a:t>
            </a:r>
            <a:r>
              <a:rPr lang="ko-KR" altLang="en-US" sz="1600" dirty="0" smtClean="0">
                <a:latin typeface="+mn-ea"/>
              </a:rPr>
              <a:t>메디</a:t>
            </a:r>
            <a:r>
              <a:rPr lang="en-US" altLang="ko-KR" sz="1600" dirty="0" smtClean="0">
                <a:latin typeface="+mn-ea"/>
              </a:rPr>
              <a:t>114)</a:t>
            </a:r>
            <a:r>
              <a:rPr lang="ko-KR" altLang="en-US" sz="1600" dirty="0" smtClean="0">
                <a:latin typeface="+mn-ea"/>
              </a:rPr>
              <a:t> 개원예정의</a:t>
            </a:r>
            <a:r>
              <a:rPr lang="en-US" altLang="ko-KR" sz="1600" dirty="0" smtClean="0">
                <a:latin typeface="+mn-ea"/>
              </a:rPr>
              <a:t>, </a:t>
            </a:r>
            <a:r>
              <a:rPr lang="ko-KR" altLang="en-US" sz="1600" dirty="0" smtClean="0">
                <a:latin typeface="+mn-ea"/>
              </a:rPr>
              <a:t>개원의 의료광고마케팅 강사</a:t>
            </a:r>
            <a:endParaRPr lang="en-US" altLang="ko-KR" sz="1600" dirty="0" smtClean="0">
              <a:latin typeface="+mn-ea"/>
            </a:endParaRP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ü"/>
            </a:pPr>
            <a:r>
              <a:rPr lang="ko-KR" altLang="en-US" sz="1600" dirty="0" smtClean="0">
                <a:latin typeface="+mn-ea"/>
              </a:rPr>
              <a:t>현</a:t>
            </a:r>
            <a:r>
              <a:rPr lang="en-US" altLang="ko-KR" sz="1600" dirty="0" smtClean="0">
                <a:latin typeface="+mn-ea"/>
              </a:rPr>
              <a:t>) </a:t>
            </a:r>
            <a:r>
              <a:rPr lang="ko-KR" altLang="en-US" sz="1600" dirty="0" smtClean="0">
                <a:latin typeface="+mn-ea"/>
              </a:rPr>
              <a:t>한국병원광고마케팅협회 강의 및 자문위원</a:t>
            </a:r>
            <a:endParaRPr lang="en-US" altLang="ko-KR" sz="1600" dirty="0" smtClean="0">
              <a:latin typeface="+mn-ea"/>
            </a:endParaRP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ü"/>
            </a:pPr>
            <a:r>
              <a:rPr lang="ko-KR" altLang="en-US" sz="1600" dirty="0" smtClean="0">
                <a:latin typeface="+mn-ea"/>
              </a:rPr>
              <a:t>현</a:t>
            </a:r>
            <a:r>
              <a:rPr lang="en-US" altLang="ko-KR" sz="1600" dirty="0" smtClean="0">
                <a:latin typeface="+mn-ea"/>
              </a:rPr>
              <a:t>) </a:t>
            </a:r>
            <a:r>
              <a:rPr lang="ko-KR" altLang="en-US" sz="1600" dirty="0" smtClean="0">
                <a:latin typeface="+mn-ea"/>
              </a:rPr>
              <a:t>병원 </a:t>
            </a:r>
            <a:r>
              <a:rPr lang="ko-KR" altLang="en-US" sz="1600" dirty="0" err="1" smtClean="0">
                <a:latin typeface="+mn-ea"/>
              </a:rPr>
              <a:t>콜상담</a:t>
            </a:r>
            <a:r>
              <a:rPr lang="ko-KR" altLang="en-US" sz="1600" dirty="0" smtClean="0">
                <a:latin typeface="+mn-ea"/>
              </a:rPr>
              <a:t> 유입경로 시스템 </a:t>
            </a:r>
            <a:r>
              <a:rPr lang="ko-KR" altLang="en-US" sz="1600" dirty="0" err="1" smtClean="0">
                <a:latin typeface="+mn-ea"/>
              </a:rPr>
              <a:t>런칭</a:t>
            </a:r>
            <a:r>
              <a:rPr lang="ko-KR" altLang="en-US" sz="1600" dirty="0" smtClean="0">
                <a:latin typeface="+mn-ea"/>
              </a:rPr>
              <a:t> </a:t>
            </a:r>
            <a:r>
              <a:rPr lang="en-US" altLang="ko-KR" sz="1600" dirty="0" smtClean="0">
                <a:latin typeface="+mn-ea"/>
              </a:rPr>
              <a:t>: </a:t>
            </a:r>
            <a:r>
              <a:rPr lang="ko-KR" altLang="en-US" sz="1600" dirty="0" smtClean="0">
                <a:latin typeface="+mn-ea"/>
              </a:rPr>
              <a:t>고객유입경로 분석 및 고객관리</a:t>
            </a:r>
            <a:r>
              <a:rPr lang="ko-KR" altLang="en-US" sz="1600" dirty="0">
                <a:latin typeface="+mn-ea"/>
              </a:rPr>
              <a:t>를</a:t>
            </a:r>
            <a:r>
              <a:rPr lang="ko-KR" altLang="en-US" sz="1600" dirty="0" smtClean="0">
                <a:latin typeface="+mn-ea"/>
              </a:rPr>
              <a:t> 통한 매출향상 컨설팅</a:t>
            </a:r>
            <a:endParaRPr lang="en-US" altLang="ko-KR" sz="1600" dirty="0" smtClean="0">
              <a:latin typeface="+mn-ea"/>
            </a:endParaRP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ü"/>
            </a:pPr>
            <a:r>
              <a:rPr lang="ko-KR" altLang="en-US" sz="1600" dirty="0" smtClean="0">
                <a:latin typeface="+mn-ea"/>
              </a:rPr>
              <a:t>전</a:t>
            </a:r>
            <a:r>
              <a:rPr lang="en-US" altLang="ko-KR" sz="1600" dirty="0" smtClean="0">
                <a:latin typeface="+mn-ea"/>
              </a:rPr>
              <a:t>) </a:t>
            </a:r>
            <a:r>
              <a:rPr lang="ko-KR" altLang="en-US" sz="1600" dirty="0" smtClean="0">
                <a:latin typeface="+mn-ea"/>
              </a:rPr>
              <a:t>㈜</a:t>
            </a:r>
            <a:r>
              <a:rPr lang="ko-KR" altLang="en-US" sz="1600" dirty="0" err="1" smtClean="0">
                <a:latin typeface="+mn-ea"/>
              </a:rPr>
              <a:t>엘씨벤처스</a:t>
            </a:r>
            <a:r>
              <a:rPr lang="ko-KR" altLang="en-US" sz="1600" dirty="0" smtClean="0">
                <a:latin typeface="+mn-ea"/>
              </a:rPr>
              <a:t> 의료광고마케팅사업부</a:t>
            </a:r>
            <a:r>
              <a:rPr lang="en-US" altLang="ko-KR" sz="1600" dirty="0" smtClean="0">
                <a:latin typeface="+mn-ea"/>
              </a:rPr>
              <a:t>(SNS</a:t>
            </a:r>
            <a:r>
              <a:rPr lang="ko-KR" altLang="en-US" sz="1600" dirty="0" smtClean="0">
                <a:latin typeface="+mn-ea"/>
              </a:rPr>
              <a:t>광고마케팅</a:t>
            </a:r>
            <a:r>
              <a:rPr lang="en-US" altLang="ko-KR" sz="1600" dirty="0" smtClean="0">
                <a:latin typeface="+mn-ea"/>
              </a:rPr>
              <a:t>)</a:t>
            </a:r>
            <a:r>
              <a:rPr lang="ko-KR" altLang="en-US" sz="1600" dirty="0" smtClean="0">
                <a:latin typeface="+mn-ea"/>
              </a:rPr>
              <a:t> 총괄이사</a:t>
            </a:r>
            <a:endParaRPr lang="en-US" altLang="ko-KR" sz="1600" dirty="0" smtClean="0">
              <a:latin typeface="+mn-ea"/>
            </a:endParaRP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ü"/>
            </a:pPr>
            <a:r>
              <a:rPr lang="ko-KR" altLang="en-US" sz="1600" dirty="0" smtClean="0">
                <a:latin typeface="+mn-ea"/>
              </a:rPr>
              <a:t>전</a:t>
            </a:r>
            <a:r>
              <a:rPr lang="en-US" altLang="ko-KR" sz="1600" dirty="0" smtClean="0">
                <a:latin typeface="+mn-ea"/>
              </a:rPr>
              <a:t>) </a:t>
            </a:r>
            <a:r>
              <a:rPr lang="ko-KR" altLang="en-US" sz="1600" dirty="0" smtClean="0">
                <a:latin typeface="+mn-ea"/>
              </a:rPr>
              <a:t>㈜</a:t>
            </a:r>
            <a:r>
              <a:rPr lang="ko-KR" altLang="en-US" sz="1600" dirty="0" err="1" smtClean="0">
                <a:latin typeface="+mn-ea"/>
              </a:rPr>
              <a:t>인츠빌</a:t>
            </a:r>
            <a:r>
              <a:rPr lang="ko-KR" altLang="en-US" sz="1600" dirty="0" smtClean="0">
                <a:latin typeface="+mn-ea"/>
              </a:rPr>
              <a:t> 의료광고마케팅사업부</a:t>
            </a:r>
            <a:r>
              <a:rPr lang="en-US" altLang="ko-KR" sz="1600" dirty="0" smtClean="0">
                <a:latin typeface="+mn-ea"/>
              </a:rPr>
              <a:t>(</a:t>
            </a:r>
            <a:r>
              <a:rPr lang="ko-KR" altLang="en-US" sz="1600" dirty="0" smtClean="0">
                <a:latin typeface="+mn-ea"/>
              </a:rPr>
              <a:t>병원홈페이지 제작</a:t>
            </a:r>
            <a:r>
              <a:rPr lang="en-US" altLang="ko-KR" sz="1600" dirty="0" smtClean="0">
                <a:latin typeface="+mn-ea"/>
              </a:rPr>
              <a:t>)</a:t>
            </a:r>
            <a:r>
              <a:rPr lang="ko-KR" altLang="en-US" sz="1600" dirty="0" smtClean="0">
                <a:latin typeface="+mn-ea"/>
              </a:rPr>
              <a:t> 총괄이사</a:t>
            </a:r>
            <a:endParaRPr lang="en-US" altLang="ko-KR" sz="1600" dirty="0" smtClean="0">
              <a:latin typeface="+mn-ea"/>
            </a:endParaRP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ü"/>
            </a:pPr>
            <a:r>
              <a:rPr lang="ko-KR" altLang="en-US" sz="1600" dirty="0" smtClean="0">
                <a:latin typeface="+mn-ea"/>
              </a:rPr>
              <a:t>전</a:t>
            </a:r>
            <a:r>
              <a:rPr lang="en-US" altLang="ko-KR" sz="1600" dirty="0" smtClean="0">
                <a:latin typeface="+mn-ea"/>
              </a:rPr>
              <a:t>) </a:t>
            </a:r>
            <a:r>
              <a:rPr lang="ko-KR" altLang="en-US" sz="1600" dirty="0" smtClean="0">
                <a:latin typeface="+mn-ea"/>
              </a:rPr>
              <a:t>㈜</a:t>
            </a:r>
            <a:r>
              <a:rPr lang="ko-KR" altLang="en-US" sz="1600" dirty="0" err="1" smtClean="0">
                <a:latin typeface="+mn-ea"/>
              </a:rPr>
              <a:t>유어비즈</a:t>
            </a:r>
            <a:r>
              <a:rPr lang="ko-KR" altLang="en-US" sz="1600" dirty="0" smtClean="0">
                <a:latin typeface="+mn-ea"/>
              </a:rPr>
              <a:t> 의료광고마케팅사업부 광고기획 총괄팀장</a:t>
            </a:r>
            <a:endParaRPr lang="en-US" altLang="ko-KR" sz="1600" dirty="0" smtClean="0">
              <a:latin typeface="+mn-ea"/>
            </a:endParaRP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ü"/>
            </a:pPr>
            <a:r>
              <a:rPr lang="ko-KR" altLang="en-US" sz="1600" dirty="0" smtClean="0">
                <a:latin typeface="+mn-ea"/>
              </a:rPr>
              <a:t>전</a:t>
            </a:r>
            <a:r>
              <a:rPr lang="en-US" altLang="ko-KR" sz="1600" dirty="0" smtClean="0">
                <a:latin typeface="+mn-ea"/>
              </a:rPr>
              <a:t>) </a:t>
            </a:r>
            <a:r>
              <a:rPr lang="ko-KR" altLang="en-US" sz="1600" dirty="0" smtClean="0">
                <a:latin typeface="+mn-ea"/>
              </a:rPr>
              <a:t>㈜</a:t>
            </a:r>
            <a:r>
              <a:rPr lang="ko-KR" altLang="en-US" sz="1600" dirty="0" err="1">
                <a:latin typeface="+mn-ea"/>
              </a:rPr>
              <a:t>엔씨홀딩스</a:t>
            </a:r>
            <a:r>
              <a:rPr lang="ko-KR" altLang="en-US" sz="1600" dirty="0">
                <a:latin typeface="+mn-ea"/>
              </a:rPr>
              <a:t> 의료복지서비스</a:t>
            </a:r>
            <a:r>
              <a:rPr lang="en-US" altLang="ko-KR" sz="1600" dirty="0">
                <a:latin typeface="+mn-ea"/>
              </a:rPr>
              <a:t>(</a:t>
            </a:r>
            <a:r>
              <a:rPr lang="ko-KR" altLang="en-US" sz="1600" dirty="0">
                <a:latin typeface="+mn-ea"/>
              </a:rPr>
              <a:t>회원제 </a:t>
            </a:r>
            <a:r>
              <a:rPr lang="ko-KR" altLang="en-US" sz="1600" dirty="0" err="1">
                <a:latin typeface="+mn-ea"/>
              </a:rPr>
              <a:t>폐쇄몰</a:t>
            </a:r>
            <a:r>
              <a:rPr lang="en-US" altLang="ko-KR" sz="1600" dirty="0">
                <a:latin typeface="+mn-ea"/>
              </a:rPr>
              <a:t>) </a:t>
            </a:r>
            <a:r>
              <a:rPr lang="ko-KR" altLang="en-US" sz="1600" dirty="0">
                <a:latin typeface="+mn-ea"/>
              </a:rPr>
              <a:t>기획</a:t>
            </a:r>
            <a:endParaRPr lang="en-US" altLang="ko-KR" sz="1600" dirty="0">
              <a:latin typeface="+mn-ea"/>
            </a:endParaRP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ü"/>
            </a:pPr>
            <a:r>
              <a:rPr lang="ko-KR" altLang="en-US" sz="1600" dirty="0" smtClean="0">
                <a:latin typeface="+mn-ea"/>
              </a:rPr>
              <a:t>전</a:t>
            </a:r>
            <a:r>
              <a:rPr lang="en-US" altLang="ko-KR" sz="1600" dirty="0" smtClean="0">
                <a:latin typeface="+mn-ea"/>
              </a:rPr>
              <a:t>) </a:t>
            </a:r>
            <a:r>
              <a:rPr lang="ko-KR" altLang="en-US" sz="1600" dirty="0" smtClean="0">
                <a:latin typeface="+mn-ea"/>
              </a:rPr>
              <a:t>㈜</a:t>
            </a:r>
            <a:r>
              <a:rPr lang="ko-KR" altLang="en-US" sz="1600" dirty="0" err="1" smtClean="0">
                <a:latin typeface="+mn-ea"/>
              </a:rPr>
              <a:t>유비케어</a:t>
            </a:r>
            <a:r>
              <a:rPr lang="ko-KR" altLang="en-US" sz="1600" dirty="0" smtClean="0">
                <a:latin typeface="+mn-ea"/>
              </a:rPr>
              <a:t> </a:t>
            </a:r>
            <a:r>
              <a:rPr lang="en-US" altLang="ko-KR" sz="1600" dirty="0" smtClean="0">
                <a:latin typeface="+mn-ea"/>
              </a:rPr>
              <a:t>EMR </a:t>
            </a:r>
            <a:r>
              <a:rPr lang="ko-KR" altLang="en-US" sz="1600" dirty="0" err="1">
                <a:latin typeface="+mn-ea"/>
              </a:rPr>
              <a:t>전자챠트</a:t>
            </a:r>
            <a:r>
              <a:rPr lang="en-US" altLang="ko-KR" sz="1600" dirty="0">
                <a:latin typeface="+mn-ea"/>
              </a:rPr>
              <a:t> </a:t>
            </a:r>
            <a:r>
              <a:rPr lang="ko-KR" altLang="en-US" sz="1600" dirty="0" err="1" smtClean="0">
                <a:latin typeface="+mn-ea"/>
              </a:rPr>
              <a:t>병의원</a:t>
            </a:r>
            <a:r>
              <a:rPr lang="ko-KR" altLang="en-US" sz="1600" dirty="0" smtClean="0">
                <a:latin typeface="+mn-ea"/>
              </a:rPr>
              <a:t> </a:t>
            </a:r>
            <a:r>
              <a:rPr lang="en-US" altLang="ko-KR" sz="1600" dirty="0" smtClean="0">
                <a:latin typeface="+mn-ea"/>
              </a:rPr>
              <a:t>“</a:t>
            </a:r>
            <a:r>
              <a:rPr lang="ko-KR" altLang="en-US" sz="1600" dirty="0" smtClean="0">
                <a:latin typeface="+mn-ea"/>
              </a:rPr>
              <a:t>의사랑</a:t>
            </a:r>
            <a:r>
              <a:rPr lang="en-US" altLang="ko-KR" sz="1600" dirty="0" smtClean="0">
                <a:latin typeface="+mn-ea"/>
              </a:rPr>
              <a:t>”</a:t>
            </a:r>
            <a:r>
              <a:rPr lang="ko-KR" altLang="en-US" sz="1600" dirty="0">
                <a:latin typeface="+mn-ea"/>
              </a:rPr>
              <a:t> </a:t>
            </a:r>
            <a:r>
              <a:rPr lang="ko-KR" altLang="en-US" sz="1600" dirty="0" smtClean="0">
                <a:latin typeface="+mn-ea"/>
              </a:rPr>
              <a:t>프로그램 </a:t>
            </a:r>
            <a:r>
              <a:rPr lang="ko-KR" altLang="en-US" sz="1600" dirty="0" err="1" smtClean="0">
                <a:latin typeface="+mn-ea"/>
              </a:rPr>
              <a:t>고객지원팀</a:t>
            </a:r>
            <a:r>
              <a:rPr lang="ko-KR" altLang="en-US" sz="1600" dirty="0" smtClean="0">
                <a:latin typeface="+mn-ea"/>
              </a:rPr>
              <a:t> 팀장</a:t>
            </a:r>
            <a:endParaRPr lang="en-US" altLang="ko-KR" sz="16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05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 smtClean="0">
                <a:latin typeface="+mn-ea"/>
                <a:ea typeface="+mn-ea"/>
              </a:rPr>
              <a:t>목차</a:t>
            </a:r>
            <a:endParaRPr lang="ko-KR" altLang="en-US" b="1" dirty="0">
              <a:latin typeface="+mn-ea"/>
              <a:ea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12900" y="3171825"/>
            <a:ext cx="360066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b="1" dirty="0" smtClean="0">
                <a:latin typeface="나눔고딕 ExtraBold" pitchFamily="50" charset="-127"/>
                <a:ea typeface="나눔고딕 ExtraBold" pitchFamily="50" charset="-127"/>
              </a:rPr>
              <a:t>온라인 광고마케팅 종류 및 특징</a:t>
            </a:r>
            <a:endParaRPr lang="en-US" altLang="ko-KR" b="1" dirty="0" smtClean="0">
              <a:latin typeface="나눔고딕 ExtraBold" pitchFamily="50" charset="-127"/>
              <a:ea typeface="나눔고딕 ExtraBold" pitchFamily="50" charset="-127"/>
            </a:endParaRP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b="1" dirty="0" err="1" smtClean="0">
                <a:latin typeface="나눔고딕 ExtraBold" pitchFamily="50" charset="-127"/>
                <a:ea typeface="나눔고딕 ExtraBold" pitchFamily="50" charset="-127"/>
              </a:rPr>
              <a:t>매체별</a:t>
            </a:r>
            <a:r>
              <a:rPr lang="ko-KR" altLang="en-US" b="1" dirty="0" smtClean="0">
                <a:latin typeface="나눔고딕 ExtraBold" pitchFamily="50" charset="-127"/>
                <a:ea typeface="나눔고딕 ExtraBold" pitchFamily="50" charset="-127"/>
              </a:rPr>
              <a:t> 광고마케팅의 흐름</a:t>
            </a:r>
            <a:endParaRPr lang="en-US" altLang="ko-KR" b="1" dirty="0" smtClean="0">
              <a:latin typeface="나눔고딕 ExtraBold" pitchFamily="50" charset="-127"/>
              <a:ea typeface="나눔고딕 ExtraBold" pitchFamily="50" charset="-127"/>
            </a:endParaRP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b="1" dirty="0" smtClean="0">
                <a:latin typeface="나눔고딕 ExtraBold" pitchFamily="50" charset="-127"/>
                <a:ea typeface="나눔고딕 ExtraBold" pitchFamily="50" charset="-127"/>
              </a:rPr>
              <a:t>병원매출 올리는 절대 마케팅</a:t>
            </a:r>
            <a:endParaRPr lang="en-US" altLang="ko-KR" b="1" dirty="0" smtClean="0"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70520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35700"/>
            <a:ext cx="10692130" cy="121920"/>
          </a:xfrm>
          <a:custGeom>
            <a:avLst/>
            <a:gdLst/>
            <a:ahLst/>
            <a:cxnLst/>
            <a:rect l="l" t="t" r="r" b="b"/>
            <a:pathLst>
              <a:path w="10692130" h="121920">
                <a:moveTo>
                  <a:pt x="10692003" y="0"/>
                </a:moveTo>
                <a:lnTo>
                  <a:pt x="0" y="0"/>
                </a:lnTo>
                <a:lnTo>
                  <a:pt x="0" y="121424"/>
                </a:lnTo>
                <a:lnTo>
                  <a:pt x="10692003" y="121424"/>
                </a:lnTo>
                <a:lnTo>
                  <a:pt x="10692003" y="0"/>
                </a:lnTo>
                <a:close/>
              </a:path>
            </a:pathLst>
          </a:custGeom>
          <a:solidFill>
            <a:srgbClr val="BCBEC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3479800"/>
            <a:ext cx="10692003" cy="2755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46869" y="3658985"/>
            <a:ext cx="4015740" cy="2308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6550">
              <a:lnSpc>
                <a:spcPts val="4620"/>
              </a:lnSpc>
            </a:pPr>
            <a:r>
              <a:rPr sz="4250" b="1" spc="-120" dirty="0" smtClean="0">
                <a:solidFill>
                  <a:srgbClr val="FFFFFF"/>
                </a:solidFill>
                <a:latin typeface="Arial"/>
                <a:cs typeface="Arial"/>
              </a:rPr>
              <a:t>SNS</a:t>
            </a:r>
            <a:r>
              <a:rPr lang="en-US" sz="4250" b="1" spc="-120" dirty="0" smtClean="0">
                <a:solidFill>
                  <a:srgbClr val="FFFFFF"/>
                </a:solidFill>
                <a:latin typeface="Arial"/>
                <a:cs typeface="Arial"/>
              </a:rPr>
              <a:t>     Blog</a:t>
            </a:r>
            <a:endParaRPr sz="4250" dirty="0">
              <a:latin typeface="Arial"/>
              <a:cs typeface="Arial"/>
            </a:endParaRPr>
          </a:p>
          <a:p>
            <a:pPr marL="12700">
              <a:lnSpc>
                <a:spcPts val="4305"/>
              </a:lnSpc>
            </a:pPr>
            <a:r>
              <a:rPr sz="4250" b="1" spc="-65" dirty="0">
                <a:solidFill>
                  <a:srgbClr val="FFFFFF"/>
                </a:solidFill>
                <a:latin typeface="Arial"/>
                <a:cs typeface="Arial"/>
              </a:rPr>
              <a:t>On-line</a:t>
            </a:r>
            <a:r>
              <a:rPr sz="425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250" b="1" spc="-125" dirty="0">
                <a:solidFill>
                  <a:srgbClr val="FFFFFF"/>
                </a:solidFill>
                <a:latin typeface="Arial"/>
                <a:cs typeface="Arial"/>
              </a:rPr>
              <a:t>AD</a:t>
            </a:r>
            <a:endParaRPr sz="4250" dirty="0">
              <a:latin typeface="Arial"/>
              <a:cs typeface="Arial"/>
            </a:endParaRPr>
          </a:p>
          <a:p>
            <a:pPr marL="821690" marR="6350" indent="441959">
              <a:lnSpc>
                <a:spcPts val="4330"/>
              </a:lnSpc>
              <a:spcBef>
                <a:spcPts val="470"/>
              </a:spcBef>
            </a:pPr>
            <a:r>
              <a:rPr sz="4250" b="1" spc="-10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4250" b="1" spc="-120" dirty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sz="4250" b="1" spc="-35" dirty="0">
                <a:solidFill>
                  <a:srgbClr val="FFFFFF"/>
                </a:solidFill>
                <a:latin typeface="Arial"/>
                <a:cs typeface="Arial"/>
              </a:rPr>
              <a:t>f-line </a:t>
            </a:r>
            <a:r>
              <a:rPr sz="4250" b="1" spc="-125" dirty="0">
                <a:solidFill>
                  <a:srgbClr val="FFFFFF"/>
                </a:solidFill>
                <a:latin typeface="Arial"/>
                <a:cs typeface="Arial"/>
              </a:rPr>
              <a:t>AD</a:t>
            </a:r>
            <a:r>
              <a:rPr sz="425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250" b="1" spc="-85" dirty="0">
                <a:solidFill>
                  <a:srgbClr val="FFFFFF"/>
                </a:solidFill>
                <a:latin typeface="Arial"/>
                <a:cs typeface="Arial"/>
              </a:rPr>
              <a:t>Keywo</a:t>
            </a:r>
            <a:r>
              <a:rPr sz="4250" b="1" spc="-125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4250" b="1" spc="-80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endParaRPr sz="4250" dirty="0">
              <a:latin typeface="Arial"/>
              <a:cs typeface="Arial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-139700" y="3394075"/>
            <a:ext cx="10896600" cy="287782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689100" y="2293098"/>
            <a:ext cx="3512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latin typeface="+mn-ea"/>
              </a:rPr>
              <a:t>온라인 광고마케팅 종류 및 특징</a:t>
            </a:r>
            <a:endParaRPr lang="ko-KR" altLang="en-US" b="1" i="1" dirty="0"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93750" y="2293098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63621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18680" y="39135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83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8680" y="100817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70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2"/>
          <p:cNvSpPr txBox="1"/>
          <p:nvPr/>
        </p:nvSpPr>
        <p:spPr>
          <a:xfrm>
            <a:off x="10404445" y="188766"/>
            <a:ext cx="200055" cy="916134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o-KR" altLang="en-US" sz="1300" dirty="0" smtClean="0">
                <a:solidFill>
                  <a:srgbClr val="FFFFFF"/>
                </a:solidFill>
                <a:latin typeface="Arial Unicode MS"/>
                <a:cs typeface="Arial Unicode MS"/>
              </a:rPr>
              <a:t>의료 </a:t>
            </a:r>
            <a:r>
              <a:rPr sz="1300" dirty="0" err="1" smtClean="0">
                <a:solidFill>
                  <a:srgbClr val="FFFFFF"/>
                </a:solidFill>
                <a:latin typeface="Arial Unicode MS"/>
                <a:cs typeface="Arial Unicode MS"/>
              </a:rPr>
              <a:t>마케팅</a:t>
            </a:r>
            <a:endParaRPr sz="1300" dirty="0">
              <a:latin typeface="Arial Unicode MS"/>
              <a:cs typeface="Arial Unicode MS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768115" y="7267386"/>
            <a:ext cx="3155031" cy="2086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756" dirty="0">
                <a:solidFill>
                  <a:schemeClr val="tx1">
                    <a:lumMod val="50000"/>
                    <a:lumOff val="50000"/>
                  </a:schemeClr>
                </a:solidFill>
                <a:latin typeface="AvantGarde Bk BT" panose="020B0402020202020204" pitchFamily="34" charset="0"/>
              </a:rPr>
              <a:t>Copyright ⓒ 2016 RE&amp;COMMUNICATION CO., Ltd. All rights reserved.</a:t>
            </a:r>
            <a:endParaRPr lang="ko-KR" altLang="en-US" sz="756" dirty="0">
              <a:solidFill>
                <a:schemeClr val="tx1">
                  <a:lumMod val="50000"/>
                  <a:lumOff val="50000"/>
                </a:schemeClr>
              </a:solidFill>
              <a:latin typeface="AvantGarde Bk BT" panose="020B0402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175500" y="537746"/>
            <a:ext cx="2956259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[</a:t>
            </a: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온라인</a:t>
            </a:r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/</a:t>
            </a: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오프라인 광고마케팅</a:t>
            </a:r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]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" name="타원 1"/>
          <p:cNvSpPr/>
          <p:nvPr/>
        </p:nvSpPr>
        <p:spPr>
          <a:xfrm>
            <a:off x="1745988" y="3019425"/>
            <a:ext cx="2057400" cy="2057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온라인</a:t>
            </a:r>
            <a:endParaRPr lang="ko-KR" altLang="en-US" dirty="0"/>
          </a:p>
        </p:txBody>
      </p:sp>
      <p:sp>
        <p:nvSpPr>
          <p:cNvPr id="9" name="타원 8"/>
          <p:cNvSpPr/>
          <p:nvPr/>
        </p:nvSpPr>
        <p:spPr>
          <a:xfrm>
            <a:off x="2134012" y="1385593"/>
            <a:ext cx="1405232" cy="1405232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키워드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0" name="타원 9"/>
          <p:cNvSpPr/>
          <p:nvPr/>
        </p:nvSpPr>
        <p:spPr>
          <a:xfrm>
            <a:off x="3505612" y="1918993"/>
            <a:ext cx="1405232" cy="1405232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solidFill>
                  <a:schemeClr val="tx1"/>
                </a:solidFill>
              </a:rPr>
              <a:t>블로그</a:t>
            </a:r>
            <a:endParaRPr lang="en-US" altLang="ko-KR" dirty="0" smtClean="0">
              <a:solidFill>
                <a:schemeClr val="tx1"/>
              </a:solidFill>
            </a:endParaRPr>
          </a:p>
        </p:txBody>
      </p:sp>
      <p:sp>
        <p:nvSpPr>
          <p:cNvPr id="11" name="타원 10"/>
          <p:cNvSpPr/>
          <p:nvPr/>
        </p:nvSpPr>
        <p:spPr>
          <a:xfrm>
            <a:off x="762412" y="1918993"/>
            <a:ext cx="1405232" cy="1405232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SNS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3" name="타원 12"/>
          <p:cNvSpPr/>
          <p:nvPr/>
        </p:nvSpPr>
        <p:spPr>
          <a:xfrm>
            <a:off x="2072072" y="5229225"/>
            <a:ext cx="1405232" cy="1405232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언론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홍보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686212" y="4772025"/>
            <a:ext cx="1405232" cy="1405232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배너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광고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3463044" y="4772025"/>
            <a:ext cx="1405232" cy="1405232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지식인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229012" y="3345509"/>
            <a:ext cx="1405232" cy="1405232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tx1"/>
                </a:solidFill>
              </a:rPr>
              <a:t>홈페이</a:t>
            </a:r>
            <a:r>
              <a:rPr lang="ko-KR" altLang="en-US" sz="1400" dirty="0">
                <a:solidFill>
                  <a:schemeClr val="tx1"/>
                </a:solidFill>
              </a:rPr>
              <a:t>지</a:t>
            </a:r>
          </a:p>
        </p:txBody>
      </p:sp>
      <p:sp>
        <p:nvSpPr>
          <p:cNvPr id="17" name="타원 16"/>
          <p:cNvSpPr/>
          <p:nvPr/>
        </p:nvSpPr>
        <p:spPr>
          <a:xfrm>
            <a:off x="3920244" y="3345509"/>
            <a:ext cx="1405232" cy="1405232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카페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8" name="타원 17"/>
          <p:cNvSpPr/>
          <p:nvPr/>
        </p:nvSpPr>
        <p:spPr>
          <a:xfrm>
            <a:off x="6933714" y="3019425"/>
            <a:ext cx="2057400" cy="2057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오프라인</a:t>
            </a:r>
            <a:endParaRPr lang="ko-KR" altLang="en-US" dirty="0"/>
          </a:p>
        </p:txBody>
      </p:sp>
      <p:sp>
        <p:nvSpPr>
          <p:cNvPr id="19" name="타원 18"/>
          <p:cNvSpPr/>
          <p:nvPr/>
        </p:nvSpPr>
        <p:spPr>
          <a:xfrm>
            <a:off x="7321738" y="1385593"/>
            <a:ext cx="1405232" cy="140523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버스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택</a:t>
            </a:r>
            <a:r>
              <a:rPr lang="ko-KR" altLang="en-US" dirty="0">
                <a:solidFill>
                  <a:schemeClr val="tx1"/>
                </a:solidFill>
              </a:rPr>
              <a:t>시</a:t>
            </a:r>
          </a:p>
        </p:txBody>
      </p:sp>
      <p:sp>
        <p:nvSpPr>
          <p:cNvPr id="20" name="타원 19"/>
          <p:cNvSpPr/>
          <p:nvPr/>
        </p:nvSpPr>
        <p:spPr>
          <a:xfrm>
            <a:off x="8693338" y="1918993"/>
            <a:ext cx="1405232" cy="140523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지하철</a:t>
            </a:r>
            <a:endParaRPr lang="en-US" altLang="ko-KR" dirty="0" smtClean="0">
              <a:solidFill>
                <a:schemeClr val="tx1"/>
              </a:solidFill>
            </a:endParaRPr>
          </a:p>
        </p:txBody>
      </p:sp>
      <p:sp>
        <p:nvSpPr>
          <p:cNvPr id="21" name="타원 20"/>
          <p:cNvSpPr/>
          <p:nvPr/>
        </p:nvSpPr>
        <p:spPr>
          <a:xfrm>
            <a:off x="5950138" y="1918993"/>
            <a:ext cx="1405232" cy="140523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제휴</a:t>
            </a:r>
            <a:endParaRPr lang="en-US" altLang="ko-KR" dirty="0" smtClean="0">
              <a:solidFill>
                <a:schemeClr val="tx1"/>
              </a:solidFill>
            </a:endParaRPr>
          </a:p>
        </p:txBody>
      </p:sp>
      <p:sp>
        <p:nvSpPr>
          <p:cNvPr id="22" name="타원 21"/>
          <p:cNvSpPr/>
          <p:nvPr/>
        </p:nvSpPr>
        <p:spPr>
          <a:xfrm>
            <a:off x="7259798" y="5229225"/>
            <a:ext cx="1405232" cy="140523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전광판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현수막</a:t>
            </a:r>
            <a:endParaRPr lang="en-US" altLang="ko-KR" dirty="0" smtClean="0">
              <a:solidFill>
                <a:schemeClr val="tx1"/>
              </a:solidFill>
            </a:endParaRPr>
          </a:p>
        </p:txBody>
      </p:sp>
      <p:sp>
        <p:nvSpPr>
          <p:cNvPr id="23" name="타원 22"/>
          <p:cNvSpPr/>
          <p:nvPr/>
        </p:nvSpPr>
        <p:spPr>
          <a:xfrm>
            <a:off x="5873938" y="4772025"/>
            <a:ext cx="1405232" cy="140523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solidFill>
                  <a:schemeClr val="tx1"/>
                </a:solidFill>
              </a:rPr>
              <a:t>전단지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dirty="0" err="1" smtClean="0">
                <a:solidFill>
                  <a:schemeClr val="tx1"/>
                </a:solidFill>
              </a:rPr>
              <a:t>판촉물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4" name="타원 23"/>
          <p:cNvSpPr/>
          <p:nvPr/>
        </p:nvSpPr>
        <p:spPr>
          <a:xfrm>
            <a:off x="8650770" y="4772025"/>
            <a:ext cx="1405232" cy="140523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PPL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5" name="타원 24"/>
          <p:cNvSpPr/>
          <p:nvPr/>
        </p:nvSpPr>
        <p:spPr>
          <a:xfrm>
            <a:off x="5416738" y="3345509"/>
            <a:ext cx="1405232" cy="140523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기타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6" name="타원 25"/>
          <p:cNvSpPr/>
          <p:nvPr/>
        </p:nvSpPr>
        <p:spPr>
          <a:xfrm>
            <a:off x="9107970" y="3345509"/>
            <a:ext cx="1405232" cy="140523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신문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잡</a:t>
            </a:r>
            <a:r>
              <a:rPr lang="ko-KR" altLang="en-US" dirty="0">
                <a:solidFill>
                  <a:schemeClr val="tx1"/>
                </a:solidFill>
              </a:rPr>
              <a:t>지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36296" y="518982"/>
            <a:ext cx="38779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온라인 광고마케팅 종류 및 특징</a:t>
            </a:r>
            <a:endParaRPr lang="ko-KR" altLang="en-US" sz="2000" b="1" i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48781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18680" y="39135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83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8680" y="100817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70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2"/>
          <p:cNvSpPr txBox="1"/>
          <p:nvPr/>
        </p:nvSpPr>
        <p:spPr>
          <a:xfrm>
            <a:off x="10404445" y="188766"/>
            <a:ext cx="200055" cy="916134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o-KR" altLang="en-US" sz="1300" dirty="0" smtClean="0">
                <a:solidFill>
                  <a:srgbClr val="FFFFFF"/>
                </a:solidFill>
                <a:latin typeface="Arial Unicode MS"/>
                <a:cs typeface="Arial Unicode MS"/>
              </a:rPr>
              <a:t>의료 </a:t>
            </a:r>
            <a:r>
              <a:rPr sz="1300" dirty="0" err="1" smtClean="0">
                <a:solidFill>
                  <a:srgbClr val="FFFFFF"/>
                </a:solidFill>
                <a:latin typeface="Arial Unicode MS"/>
                <a:cs typeface="Arial Unicode MS"/>
              </a:rPr>
              <a:t>마케팅</a:t>
            </a:r>
            <a:endParaRPr sz="1300" dirty="0">
              <a:latin typeface="Arial Unicode MS"/>
              <a:cs typeface="Arial Unicode MS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768115" y="7267386"/>
            <a:ext cx="3155031" cy="2086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756" dirty="0">
                <a:solidFill>
                  <a:schemeClr val="tx1">
                    <a:lumMod val="50000"/>
                    <a:lumOff val="50000"/>
                  </a:schemeClr>
                </a:solidFill>
                <a:latin typeface="AvantGarde Bk BT" panose="020B0402020202020204" pitchFamily="34" charset="0"/>
              </a:rPr>
              <a:t>Copyright ⓒ 2016 RE&amp;COMMUNICATION CO., Ltd. All rights reserved.</a:t>
            </a:r>
            <a:endParaRPr lang="ko-KR" altLang="en-US" sz="756" dirty="0">
              <a:solidFill>
                <a:schemeClr val="tx1">
                  <a:lumMod val="50000"/>
                  <a:lumOff val="50000"/>
                </a:schemeClr>
              </a:solidFill>
              <a:latin typeface="AvantGarde Bk BT" panose="020B0402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775700" y="537746"/>
            <a:ext cx="1152880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[</a:t>
            </a: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검색광고</a:t>
            </a:r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]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54026" y="1266825"/>
            <a:ext cx="94646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+mn-ea"/>
              </a:rPr>
              <a:t>검색광고</a:t>
            </a:r>
            <a:r>
              <a:rPr lang="en-US" altLang="ko-KR" sz="1600" dirty="0" smtClean="0">
                <a:latin typeface="+mn-ea"/>
              </a:rPr>
              <a:t>(</a:t>
            </a:r>
            <a:r>
              <a:rPr lang="ko-KR" altLang="en-US" sz="1600" dirty="0" smtClean="0">
                <a:latin typeface="+mn-ea"/>
              </a:rPr>
              <a:t>키워드</a:t>
            </a:r>
            <a:r>
              <a:rPr lang="en-US" altLang="ko-KR" sz="1600" dirty="0" smtClean="0">
                <a:latin typeface="+mn-ea"/>
              </a:rPr>
              <a:t>)</a:t>
            </a:r>
            <a:r>
              <a:rPr lang="ko-KR" altLang="en-US" sz="1600" dirty="0" smtClean="0">
                <a:latin typeface="+mn-ea"/>
              </a:rPr>
              <a:t>란</a:t>
            </a:r>
            <a:r>
              <a:rPr lang="en-US" altLang="ko-KR" sz="1600" dirty="0" smtClean="0">
                <a:latin typeface="+mn-ea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+mn-ea"/>
              </a:rPr>
              <a:t>포털 사이트에서 특정키워드를 검색하였을 때 소비자가 찾던 키워드 광고영역이 나오고 그 결과를 통해 광고주의 </a:t>
            </a:r>
            <a:endParaRPr lang="en-US" altLang="ko-KR" sz="16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+mn-ea"/>
              </a:rPr>
              <a:t>사이트가 노출되는 방식의 온라인 광고입니다</a:t>
            </a:r>
            <a:r>
              <a:rPr lang="en-US" altLang="ko-KR" sz="1600" dirty="0" smtClean="0">
                <a:latin typeface="+mn-ea"/>
              </a:rPr>
              <a:t>.</a:t>
            </a:r>
            <a:endParaRPr lang="ko-KR" altLang="en-US" sz="1600" dirty="0" smtClean="0">
              <a:latin typeface="+mn-ea"/>
            </a:endParaRPr>
          </a:p>
        </p:txBody>
      </p:sp>
      <p:pic>
        <p:nvPicPr>
          <p:cNvPr id="24" name="Picture 12"/>
          <p:cNvPicPr preferRelativeResize="0">
            <a:picLocks noChangeArrowheads="1"/>
          </p:cNvPicPr>
          <p:nvPr/>
        </p:nvPicPr>
        <p:blipFill>
          <a:blip r:embed="rId2" cstate="print"/>
          <a:srcRect b="13579"/>
          <a:stretch>
            <a:fillRect/>
          </a:stretch>
        </p:blipFill>
        <p:spPr bwMode="auto">
          <a:xfrm>
            <a:off x="478209" y="2771161"/>
            <a:ext cx="4485647" cy="2590800"/>
          </a:xfrm>
          <a:prstGeom prst="rect">
            <a:avLst/>
          </a:prstGeom>
          <a:noFill/>
          <a:ln w="3175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25" name="Picture 13"/>
          <p:cNvPicPr preferRelativeResize="0">
            <a:picLocks noChangeArrowheads="1"/>
          </p:cNvPicPr>
          <p:nvPr/>
        </p:nvPicPr>
        <p:blipFill>
          <a:blip r:embed="rId3" cstate="print"/>
          <a:srcRect b="16466"/>
          <a:stretch>
            <a:fillRect/>
          </a:stretch>
        </p:blipFill>
        <p:spPr bwMode="auto">
          <a:xfrm>
            <a:off x="1270297" y="3476625"/>
            <a:ext cx="4609803" cy="25146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26" name="TextBox 25"/>
          <p:cNvSpPr txBox="1"/>
          <p:nvPr/>
        </p:nvSpPr>
        <p:spPr>
          <a:xfrm>
            <a:off x="4938312" y="2400328"/>
            <a:ext cx="24561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키워드</a:t>
            </a:r>
            <a:r>
              <a:rPr lang="en-US" altLang="ko-KR" sz="16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(</a:t>
            </a:r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검색</a:t>
            </a:r>
            <a:r>
              <a:rPr lang="en-US" altLang="ko-KR" sz="16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)</a:t>
            </a:r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광고의 특징</a:t>
            </a:r>
          </a:p>
        </p:txBody>
      </p:sp>
      <p:pic>
        <p:nvPicPr>
          <p:cNvPr id="28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74773" y="4279268"/>
            <a:ext cx="5031160" cy="293115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27" name="TextBox 26"/>
          <p:cNvSpPr txBox="1"/>
          <p:nvPr/>
        </p:nvSpPr>
        <p:spPr>
          <a:xfrm>
            <a:off x="5000625" y="2790825"/>
            <a:ext cx="5527675" cy="310854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28600" indent="-228600">
              <a:lnSpc>
                <a:spcPct val="20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광고주가 원하는 키워드로 검색했을 때에만 광고가능</a:t>
            </a:r>
            <a:endParaRPr lang="en-US" altLang="ko-KR" sz="1400" dirty="0" smtClean="0">
              <a:latin typeface="+mn-ea"/>
            </a:endParaRPr>
          </a:p>
          <a:p>
            <a:pPr marL="228600" indent="-228600">
              <a:lnSpc>
                <a:spcPct val="20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광고주의 서비스를 이용할 가능성이 높은 잠재고객에게만 광고가능</a:t>
            </a:r>
            <a:endParaRPr lang="en-US" altLang="ko-KR" sz="1400" dirty="0" smtClean="0">
              <a:latin typeface="+mn-ea"/>
            </a:endParaRPr>
          </a:p>
          <a:p>
            <a:pPr marL="228600" indent="-228600">
              <a:lnSpc>
                <a:spcPct val="20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입찰방식으로 광고클릭 시 광고비가 지불되는 방식이기 때문에 합리적인</a:t>
            </a:r>
            <a:r>
              <a:rPr lang="en-US" altLang="ko-KR" sz="1400" dirty="0" smtClean="0">
                <a:latin typeface="+mn-ea"/>
              </a:rPr>
              <a:t/>
            </a:r>
            <a:br>
              <a:rPr lang="en-US" altLang="ko-KR" sz="1400" dirty="0" smtClean="0">
                <a:latin typeface="+mn-ea"/>
              </a:rPr>
            </a:br>
            <a:r>
              <a:rPr lang="ko-KR" altLang="en-US" sz="1400" dirty="0" smtClean="0">
                <a:latin typeface="+mn-ea"/>
              </a:rPr>
              <a:t>광고운영이 가능</a:t>
            </a:r>
            <a:endParaRPr lang="en-US" altLang="ko-KR" sz="1400" dirty="0" smtClean="0">
              <a:latin typeface="+mn-ea"/>
            </a:endParaRPr>
          </a:p>
          <a:p>
            <a:pPr marL="228600" indent="-228600">
              <a:lnSpc>
                <a:spcPct val="20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지역</a:t>
            </a:r>
            <a:r>
              <a:rPr lang="en-US" altLang="ko-KR" sz="1400" dirty="0" smtClean="0">
                <a:latin typeface="+mn-ea"/>
              </a:rPr>
              <a:t>, </a:t>
            </a:r>
            <a:r>
              <a:rPr lang="ko-KR" altLang="en-US" sz="1400" dirty="0" smtClean="0">
                <a:latin typeface="+mn-ea"/>
              </a:rPr>
              <a:t>요일</a:t>
            </a:r>
            <a:r>
              <a:rPr lang="en-US" altLang="ko-KR" sz="1400" dirty="0" smtClean="0">
                <a:latin typeface="+mn-ea"/>
              </a:rPr>
              <a:t>, </a:t>
            </a:r>
            <a:r>
              <a:rPr lang="ko-KR" altLang="en-US" sz="1400" dirty="0" smtClean="0">
                <a:latin typeface="+mn-ea"/>
              </a:rPr>
              <a:t>시간</a:t>
            </a:r>
            <a:r>
              <a:rPr lang="en-US" altLang="ko-KR" sz="1400" dirty="0" smtClean="0">
                <a:latin typeface="+mn-ea"/>
              </a:rPr>
              <a:t>, 1</a:t>
            </a:r>
            <a:r>
              <a:rPr lang="ko-KR" altLang="en-US" sz="1400" dirty="0" smtClean="0">
                <a:latin typeface="+mn-ea"/>
              </a:rPr>
              <a:t>일 광고비설정이 가능한 운영 관리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6296" y="518982"/>
            <a:ext cx="38779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온라인 광고마케팅 종류 및 특징</a:t>
            </a:r>
            <a:endParaRPr lang="ko-KR" altLang="en-US" sz="2000" b="1" i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2430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18680" y="39135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83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8680" y="100817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70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2"/>
          <p:cNvSpPr txBox="1"/>
          <p:nvPr/>
        </p:nvSpPr>
        <p:spPr>
          <a:xfrm>
            <a:off x="10404445" y="188766"/>
            <a:ext cx="200055" cy="916134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o-KR" altLang="en-US" sz="1300" dirty="0" smtClean="0">
                <a:solidFill>
                  <a:srgbClr val="FFFFFF"/>
                </a:solidFill>
                <a:latin typeface="Arial Unicode MS"/>
                <a:cs typeface="Arial Unicode MS"/>
              </a:rPr>
              <a:t>의료 </a:t>
            </a:r>
            <a:r>
              <a:rPr sz="1300" dirty="0" err="1" smtClean="0">
                <a:solidFill>
                  <a:srgbClr val="FFFFFF"/>
                </a:solidFill>
                <a:latin typeface="Arial Unicode MS"/>
                <a:cs typeface="Arial Unicode MS"/>
              </a:rPr>
              <a:t>마케팅</a:t>
            </a:r>
            <a:endParaRPr sz="1300" dirty="0">
              <a:latin typeface="Arial Unicode MS"/>
              <a:cs typeface="Arial Unicode MS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768115" y="7267386"/>
            <a:ext cx="3155031" cy="2086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756" dirty="0">
                <a:solidFill>
                  <a:schemeClr val="tx1">
                    <a:lumMod val="50000"/>
                    <a:lumOff val="50000"/>
                  </a:schemeClr>
                </a:solidFill>
                <a:latin typeface="AvantGarde Bk BT" panose="020B0402020202020204" pitchFamily="34" charset="0"/>
              </a:rPr>
              <a:t>Copyright ⓒ 2016 RE&amp;COMMUNICATION CO., Ltd. All rights reserved.</a:t>
            </a:r>
            <a:endParaRPr lang="ko-KR" altLang="en-US" sz="756" dirty="0">
              <a:solidFill>
                <a:schemeClr val="tx1">
                  <a:lumMod val="50000"/>
                  <a:lumOff val="50000"/>
                </a:schemeClr>
              </a:solidFill>
              <a:latin typeface="AvantGarde Bk BT" panose="020B0402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255950" y="537746"/>
            <a:ext cx="1635384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[</a:t>
            </a:r>
            <a:r>
              <a:rPr lang="ko-KR" alt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바이럴</a:t>
            </a: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마케팅</a:t>
            </a:r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]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36296" y="518982"/>
            <a:ext cx="38779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온라인 광고마케팅 종류 및 특징</a:t>
            </a:r>
            <a:endParaRPr lang="ko-KR" altLang="en-US" sz="2000" b="1" i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969758" y="1412777"/>
            <a:ext cx="4485523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>
                <a:latin typeface="+mn-ea"/>
              </a:rPr>
              <a:t>전체 소비자의 </a:t>
            </a:r>
            <a:r>
              <a:rPr lang="en-US" altLang="ko-KR" sz="1400" dirty="0">
                <a:latin typeface="+mn-ea"/>
              </a:rPr>
              <a:t>80.3%</a:t>
            </a:r>
            <a:r>
              <a:rPr lang="ko-KR" altLang="en-US" sz="1400" dirty="0">
                <a:latin typeface="+mn-ea"/>
              </a:rPr>
              <a:t>는 제품을 구입할 때</a:t>
            </a:r>
            <a:endParaRPr lang="en-US" altLang="ko-KR" sz="1400" dirty="0"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400" b="1" dirty="0">
                <a:latin typeface="+mn-ea"/>
              </a:rPr>
              <a:t>구매후기 및 </a:t>
            </a:r>
            <a:r>
              <a:rPr lang="ko-KR" altLang="en-US" sz="1400" b="1" dirty="0" err="1">
                <a:latin typeface="+mn-ea"/>
              </a:rPr>
              <a:t>상품평</a:t>
            </a:r>
            <a:r>
              <a:rPr lang="ko-KR" altLang="en-US" sz="1400" b="1" dirty="0">
                <a:latin typeface="+mn-ea"/>
              </a:rPr>
              <a:t> 등의 리뷰를 항상 확인</a:t>
            </a:r>
            <a:r>
              <a:rPr lang="ko-KR" altLang="en-US" sz="1400" dirty="0">
                <a:latin typeface="+mn-ea"/>
              </a:rPr>
              <a:t>하며</a:t>
            </a:r>
            <a:r>
              <a:rPr lang="en-US" altLang="ko-KR" sz="1400" dirty="0">
                <a:latin typeface="+mn-ea"/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ko-KR" altLang="en-US" sz="1400" dirty="0">
                <a:latin typeface="+mn-ea"/>
              </a:rPr>
              <a:t>그 중 </a:t>
            </a:r>
            <a:r>
              <a:rPr lang="en-US" altLang="ko-KR" sz="1400" dirty="0">
                <a:latin typeface="+mn-ea"/>
              </a:rPr>
              <a:t>70%</a:t>
            </a:r>
            <a:r>
              <a:rPr lang="ko-KR" altLang="en-US" sz="1400" dirty="0">
                <a:latin typeface="+mn-ea"/>
              </a:rPr>
              <a:t>는 </a:t>
            </a:r>
            <a:r>
              <a:rPr lang="ko-KR" altLang="en-US" sz="1400" dirty="0">
                <a:solidFill>
                  <a:srgbClr val="FF0000"/>
                </a:solidFill>
                <a:latin typeface="+mn-ea"/>
              </a:rPr>
              <a:t>광고보다 리뷰를 더 신뢰</a:t>
            </a:r>
            <a:r>
              <a:rPr lang="ko-KR" altLang="en-US" sz="1400" dirty="0">
                <a:latin typeface="+mn-ea"/>
              </a:rPr>
              <a:t> 한다고 합니다</a:t>
            </a:r>
            <a:r>
              <a:rPr lang="en-US" altLang="ko-KR" sz="1400" dirty="0">
                <a:latin typeface="+mn-ea"/>
              </a:rPr>
              <a:t>.</a:t>
            </a:r>
            <a:endParaRPr lang="ko-KR" altLang="en-US" sz="1400" dirty="0">
              <a:latin typeface="+mn-ea"/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733" y="2794704"/>
            <a:ext cx="3181588" cy="3526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4831469" y="5114041"/>
            <a:ext cx="1141659" cy="20005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50000"/>
                  </a:schemeClr>
                </a:solidFill>
                <a:latin typeface="a옛날목욕탕L" pitchFamily="18" charset="-127"/>
                <a:ea typeface="a옛날목욕탕L" pitchFamily="18" charset="-127"/>
              </a:rPr>
              <a:t>출처 </a:t>
            </a:r>
            <a:r>
              <a:rPr lang="en-US" altLang="ko-KR" sz="700" dirty="0">
                <a:solidFill>
                  <a:schemeClr val="bg1">
                    <a:lumMod val="50000"/>
                  </a:schemeClr>
                </a:solidFill>
                <a:latin typeface="a옛날목욕탕L" pitchFamily="18" charset="-127"/>
                <a:ea typeface="a옛날목욕탕L" pitchFamily="18" charset="-127"/>
              </a:rPr>
              <a:t>: </a:t>
            </a:r>
            <a:r>
              <a:rPr lang="ko-KR" altLang="en-US" sz="700" dirty="0" err="1">
                <a:solidFill>
                  <a:schemeClr val="bg1">
                    <a:lumMod val="50000"/>
                  </a:schemeClr>
                </a:solidFill>
                <a:latin typeface="a옛날목욕탕L" pitchFamily="18" charset="-127"/>
                <a:ea typeface="a옛날목욕탕L" pitchFamily="18" charset="-127"/>
              </a:rPr>
              <a:t>트랜드모니터</a:t>
            </a:r>
            <a:r>
              <a:rPr lang="ko-KR" altLang="en-US" sz="700" dirty="0">
                <a:solidFill>
                  <a:schemeClr val="bg1">
                    <a:lumMod val="50000"/>
                  </a:schemeClr>
                </a:solidFill>
                <a:latin typeface="a옛날목욕탕L" pitchFamily="18" charset="-127"/>
                <a:ea typeface="a옛날목욕탕L" pitchFamily="18" charset="-127"/>
              </a:rPr>
              <a:t> </a:t>
            </a:r>
            <a:r>
              <a:rPr lang="en-US" altLang="ko-KR" sz="700" dirty="0">
                <a:solidFill>
                  <a:schemeClr val="bg1">
                    <a:lumMod val="50000"/>
                  </a:schemeClr>
                </a:solidFill>
                <a:latin typeface="a옛날목욕탕L" pitchFamily="18" charset="-127"/>
                <a:ea typeface="a옛날목욕탕L" pitchFamily="18" charset="-127"/>
              </a:rPr>
              <a:t>2014</a:t>
            </a:r>
            <a:endParaRPr lang="ko-KR" altLang="en-US" sz="700" dirty="0">
              <a:solidFill>
                <a:schemeClr val="bg1">
                  <a:lumMod val="50000"/>
                </a:schemeClr>
              </a:solidFill>
              <a:latin typeface="a옛날목욕탕L" pitchFamily="18" charset="-127"/>
              <a:ea typeface="a옛날목욕탕L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5847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18680" y="39135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83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8680" y="100817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70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2"/>
          <p:cNvSpPr txBox="1"/>
          <p:nvPr/>
        </p:nvSpPr>
        <p:spPr>
          <a:xfrm>
            <a:off x="10404445" y="188766"/>
            <a:ext cx="200055" cy="916134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o-KR" altLang="en-US" sz="1300" dirty="0" smtClean="0">
                <a:solidFill>
                  <a:srgbClr val="FFFFFF"/>
                </a:solidFill>
                <a:latin typeface="Arial Unicode MS"/>
                <a:cs typeface="Arial Unicode MS"/>
              </a:rPr>
              <a:t>의료 </a:t>
            </a:r>
            <a:r>
              <a:rPr sz="1300" dirty="0" err="1" smtClean="0">
                <a:solidFill>
                  <a:srgbClr val="FFFFFF"/>
                </a:solidFill>
                <a:latin typeface="Arial Unicode MS"/>
                <a:cs typeface="Arial Unicode MS"/>
              </a:rPr>
              <a:t>마케팅</a:t>
            </a:r>
            <a:endParaRPr sz="1300" dirty="0">
              <a:latin typeface="Arial Unicode MS"/>
              <a:cs typeface="Arial Unicode MS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768115" y="7267386"/>
            <a:ext cx="3155031" cy="2086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756" dirty="0">
                <a:solidFill>
                  <a:schemeClr val="tx1">
                    <a:lumMod val="50000"/>
                    <a:lumOff val="50000"/>
                  </a:schemeClr>
                </a:solidFill>
                <a:latin typeface="AvantGarde Bk BT" panose="020B0402020202020204" pitchFamily="34" charset="0"/>
              </a:rPr>
              <a:t>Copyright ⓒ 2016 RE&amp;COMMUNICATION CO., Ltd. All rights reserved.</a:t>
            </a:r>
            <a:endParaRPr lang="ko-KR" altLang="en-US" sz="756" dirty="0">
              <a:solidFill>
                <a:schemeClr val="tx1">
                  <a:lumMod val="50000"/>
                  <a:lumOff val="50000"/>
                </a:schemeClr>
              </a:solidFill>
              <a:latin typeface="AvantGarde Bk BT" panose="020B0402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255950" y="537746"/>
            <a:ext cx="1635384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[</a:t>
            </a:r>
            <a:r>
              <a:rPr lang="ko-KR" alt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바이럴</a:t>
            </a: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마케팅</a:t>
            </a:r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]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36296" y="518982"/>
            <a:ext cx="38779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온라인 광고마케팅 종류 및 특징</a:t>
            </a:r>
            <a:endParaRPr lang="ko-KR" altLang="en-US" sz="2000" b="1" i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36976" y="1792308"/>
            <a:ext cx="4190571" cy="3323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en-US" altLang="ko-KR" sz="1400" b="1" dirty="0">
                <a:solidFill>
                  <a:schemeClr val="accent2"/>
                </a:solidFill>
                <a:latin typeface="+mn-ea"/>
              </a:rPr>
              <a:t>[</a:t>
            </a:r>
            <a:r>
              <a:rPr lang="ko-KR" altLang="en-US" sz="1400" b="1" dirty="0">
                <a:solidFill>
                  <a:schemeClr val="accent2"/>
                </a:solidFill>
                <a:latin typeface="+mn-ea"/>
              </a:rPr>
              <a:t>고객의 신뢰도</a:t>
            </a:r>
            <a:r>
              <a:rPr lang="en-US" altLang="ko-KR" sz="1400" b="1" dirty="0">
                <a:solidFill>
                  <a:schemeClr val="accent2"/>
                </a:solidFill>
                <a:latin typeface="+mn-ea"/>
              </a:rPr>
              <a:t>]</a:t>
            </a:r>
          </a:p>
          <a:p>
            <a:pPr marL="342900" indent="-342900">
              <a:lnSpc>
                <a:spcPct val="300000"/>
              </a:lnSpc>
              <a:buAutoNum type="arabicPeriod"/>
            </a:pPr>
            <a:r>
              <a:rPr lang="ko-KR" altLang="en-US" sz="1400" dirty="0">
                <a:latin typeface="+mn-ea"/>
              </a:rPr>
              <a:t>광고보다 고객 리뷰를 더 신뢰 </a:t>
            </a:r>
            <a:r>
              <a:rPr lang="en-US" altLang="ko-KR" sz="1400" dirty="0">
                <a:latin typeface="+mn-ea"/>
              </a:rPr>
              <a:t>: 73.8%</a:t>
            </a:r>
          </a:p>
          <a:p>
            <a:pPr marL="342900" indent="-342900">
              <a:lnSpc>
                <a:spcPct val="300000"/>
              </a:lnSpc>
              <a:buAutoNum type="arabicPeriod"/>
            </a:pPr>
            <a:r>
              <a:rPr lang="ko-KR" altLang="en-US" sz="1400" dirty="0">
                <a:latin typeface="+mn-ea"/>
              </a:rPr>
              <a:t>제품 이용 후기를 읽고 구매의사 변화 </a:t>
            </a:r>
            <a:r>
              <a:rPr lang="en-US" altLang="ko-KR" sz="1400" dirty="0">
                <a:latin typeface="+mn-ea"/>
              </a:rPr>
              <a:t>: 85.5%</a:t>
            </a:r>
          </a:p>
          <a:p>
            <a:pPr marL="342900" indent="-342900">
              <a:lnSpc>
                <a:spcPct val="300000"/>
              </a:lnSpc>
              <a:buAutoNum type="arabicPeriod"/>
            </a:pPr>
            <a:r>
              <a:rPr lang="ko-KR" altLang="en-US" sz="1400" dirty="0">
                <a:latin typeface="+mn-ea"/>
              </a:rPr>
              <a:t>부정적인 내용의 후기로 구매 보류 </a:t>
            </a:r>
            <a:r>
              <a:rPr lang="en-US" altLang="ko-KR" sz="1400" dirty="0">
                <a:latin typeface="+mn-ea"/>
              </a:rPr>
              <a:t>: 61.0%</a:t>
            </a:r>
          </a:p>
          <a:p>
            <a:pPr marL="342900" indent="-342900">
              <a:lnSpc>
                <a:spcPct val="300000"/>
              </a:lnSpc>
              <a:buAutoNum type="arabicPeriod"/>
            </a:pPr>
            <a:r>
              <a:rPr lang="ko-KR" altLang="en-US" sz="1400" dirty="0">
                <a:latin typeface="+mn-ea"/>
              </a:rPr>
              <a:t>긍정적인 내용의 후기로 구매 결정 </a:t>
            </a:r>
            <a:r>
              <a:rPr lang="en-US" altLang="ko-KR" sz="1400" dirty="0">
                <a:latin typeface="+mn-ea"/>
              </a:rPr>
              <a:t>: 44.4%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1028586" y="1792307"/>
            <a:ext cx="327634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en-US" altLang="ko-KR" sz="1400" b="1" dirty="0" smtClean="0">
                <a:solidFill>
                  <a:schemeClr val="accent2"/>
                </a:solidFill>
                <a:latin typeface="+mn-ea"/>
              </a:rPr>
              <a:t>[</a:t>
            </a:r>
            <a:r>
              <a:rPr lang="ko-KR" altLang="en-US" sz="1400" b="1" dirty="0" err="1" smtClean="0">
                <a:solidFill>
                  <a:schemeClr val="accent2"/>
                </a:solidFill>
                <a:latin typeface="+mn-ea"/>
              </a:rPr>
              <a:t>바이럴마케팅의</a:t>
            </a:r>
            <a:r>
              <a:rPr lang="ko-KR" altLang="en-US" sz="1400" b="1" dirty="0" smtClean="0">
                <a:solidFill>
                  <a:schemeClr val="accent2"/>
                </a:solidFill>
                <a:latin typeface="+mn-ea"/>
              </a:rPr>
              <a:t> </a:t>
            </a:r>
            <a:r>
              <a:rPr lang="ko-KR" altLang="en-US" sz="1400" b="1" dirty="0">
                <a:solidFill>
                  <a:schemeClr val="accent2"/>
                </a:solidFill>
                <a:latin typeface="+mn-ea"/>
              </a:rPr>
              <a:t>특장점</a:t>
            </a:r>
            <a:r>
              <a:rPr lang="en-US" altLang="ko-KR" sz="1400" b="1" dirty="0">
                <a:solidFill>
                  <a:schemeClr val="accent2"/>
                </a:solidFill>
                <a:latin typeface="+mn-ea"/>
              </a:rPr>
              <a:t>]</a:t>
            </a:r>
          </a:p>
          <a:p>
            <a:pPr marL="342900" indent="-342900">
              <a:lnSpc>
                <a:spcPct val="300000"/>
              </a:lnSpc>
              <a:buAutoNum type="arabicPeriod"/>
            </a:pPr>
            <a:r>
              <a:rPr lang="ko-KR" altLang="en-US" sz="1400" dirty="0">
                <a:latin typeface="+mn-ea"/>
              </a:rPr>
              <a:t>자연스러운 </a:t>
            </a:r>
            <a:r>
              <a:rPr lang="ko-KR" altLang="en-US" sz="1400" dirty="0" err="1">
                <a:latin typeface="+mn-ea"/>
              </a:rPr>
              <a:t>입소문</a:t>
            </a:r>
            <a:r>
              <a:rPr lang="ko-KR" altLang="en-US" sz="1400" dirty="0">
                <a:latin typeface="+mn-ea"/>
              </a:rPr>
              <a:t> 효과</a:t>
            </a:r>
            <a:endParaRPr lang="en-US" altLang="ko-KR" sz="1400" dirty="0">
              <a:latin typeface="+mn-ea"/>
            </a:endParaRPr>
          </a:p>
          <a:p>
            <a:pPr marL="342900" indent="-342900">
              <a:lnSpc>
                <a:spcPct val="300000"/>
              </a:lnSpc>
              <a:buAutoNum type="arabicPeriod"/>
            </a:pPr>
            <a:r>
              <a:rPr lang="ko-KR" altLang="en-US" sz="1400" dirty="0" err="1">
                <a:latin typeface="+mn-ea"/>
              </a:rPr>
              <a:t>타겟의</a:t>
            </a:r>
            <a:r>
              <a:rPr lang="ko-KR" altLang="en-US" sz="1400" dirty="0">
                <a:latin typeface="+mn-ea"/>
              </a:rPr>
              <a:t> 빠른 정보 반응</a:t>
            </a:r>
            <a:endParaRPr lang="en-US" altLang="ko-KR" sz="1400" dirty="0">
              <a:latin typeface="+mn-ea"/>
            </a:endParaRPr>
          </a:p>
          <a:p>
            <a:pPr marL="342900" indent="-342900">
              <a:lnSpc>
                <a:spcPct val="300000"/>
              </a:lnSpc>
              <a:buAutoNum type="arabicPeriod"/>
            </a:pPr>
            <a:r>
              <a:rPr lang="ko-KR" altLang="en-US" sz="1400" dirty="0" err="1">
                <a:latin typeface="+mn-ea"/>
              </a:rPr>
              <a:t>컨텐츠의</a:t>
            </a:r>
            <a:r>
              <a:rPr lang="ko-KR" altLang="en-US" sz="1400" dirty="0">
                <a:latin typeface="+mn-ea"/>
              </a:rPr>
              <a:t> 높은 신뢰성</a:t>
            </a:r>
            <a:endParaRPr lang="en-US" altLang="ko-KR" sz="1400" dirty="0">
              <a:latin typeface="+mn-ea"/>
            </a:endParaRPr>
          </a:p>
          <a:p>
            <a:pPr marL="342900" indent="-342900">
              <a:lnSpc>
                <a:spcPct val="300000"/>
              </a:lnSpc>
              <a:buAutoNum type="arabicPeriod"/>
            </a:pPr>
            <a:r>
              <a:rPr lang="ko-KR" altLang="en-US" sz="1400" dirty="0">
                <a:latin typeface="+mn-ea"/>
              </a:rPr>
              <a:t>커뮤니케이션의 증대 효과</a:t>
            </a:r>
            <a:endParaRPr lang="en-US" altLang="ko-KR" sz="1400" dirty="0">
              <a:latin typeface="+mn-ea"/>
            </a:endParaRPr>
          </a:p>
          <a:p>
            <a:pPr marL="342900" indent="-342900">
              <a:lnSpc>
                <a:spcPct val="300000"/>
              </a:lnSpc>
              <a:buAutoNum type="arabicPeriod"/>
            </a:pPr>
            <a:r>
              <a:rPr lang="ko-KR" altLang="en-US" sz="1400" dirty="0">
                <a:latin typeface="+mn-ea"/>
              </a:rPr>
              <a:t>지속적인 홍보효과</a:t>
            </a:r>
          </a:p>
        </p:txBody>
      </p:sp>
    </p:spTree>
    <p:extLst>
      <p:ext uri="{BB962C8B-B14F-4D97-AF65-F5344CB8AC3E}">
        <p14:creationId xmlns:p14="http://schemas.microsoft.com/office/powerpoint/2010/main" val="1251990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18680" y="39135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83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8680" y="100817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70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2"/>
          <p:cNvSpPr txBox="1"/>
          <p:nvPr/>
        </p:nvSpPr>
        <p:spPr>
          <a:xfrm>
            <a:off x="10404445" y="188766"/>
            <a:ext cx="200055" cy="916134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o-KR" altLang="en-US" sz="1300" dirty="0" smtClean="0">
                <a:solidFill>
                  <a:srgbClr val="FFFFFF"/>
                </a:solidFill>
                <a:latin typeface="Arial Unicode MS"/>
                <a:cs typeface="Arial Unicode MS"/>
              </a:rPr>
              <a:t>의료 </a:t>
            </a:r>
            <a:r>
              <a:rPr sz="1300" dirty="0" err="1" smtClean="0">
                <a:solidFill>
                  <a:srgbClr val="FFFFFF"/>
                </a:solidFill>
                <a:latin typeface="Arial Unicode MS"/>
                <a:cs typeface="Arial Unicode MS"/>
              </a:rPr>
              <a:t>마케팅</a:t>
            </a:r>
            <a:endParaRPr sz="1300" dirty="0">
              <a:latin typeface="Arial Unicode MS"/>
              <a:cs typeface="Arial Unicode MS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768115" y="7267386"/>
            <a:ext cx="3155031" cy="2086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756" dirty="0">
                <a:solidFill>
                  <a:schemeClr val="tx1">
                    <a:lumMod val="50000"/>
                    <a:lumOff val="50000"/>
                  </a:schemeClr>
                </a:solidFill>
                <a:latin typeface="AvantGarde Bk BT" panose="020B0402020202020204" pitchFamily="34" charset="0"/>
              </a:rPr>
              <a:t>Copyright ⓒ 2016 RE&amp;COMMUNICATION CO., Ltd. All rights reserved.</a:t>
            </a:r>
            <a:endParaRPr lang="ko-KR" altLang="en-US" sz="756" dirty="0">
              <a:solidFill>
                <a:schemeClr val="tx1">
                  <a:lumMod val="50000"/>
                  <a:lumOff val="50000"/>
                </a:schemeClr>
              </a:solidFill>
              <a:latin typeface="AvantGarde Bk BT" panose="020B0402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708900" y="537746"/>
            <a:ext cx="2300630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[</a:t>
            </a:r>
            <a:r>
              <a:rPr lang="ko-KR" alt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바이럴</a:t>
            </a: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마케팅의 종류</a:t>
            </a:r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]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36296" y="518982"/>
            <a:ext cx="38779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온라인 광고마케팅 종류 및 특징</a:t>
            </a:r>
            <a:endParaRPr lang="ko-KR" altLang="en-US" sz="2000" b="1" i="1" dirty="0">
              <a:solidFill>
                <a:srgbClr val="FF0000"/>
              </a:solidFill>
              <a:latin typeface="+mn-ea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5747364" y="1829721"/>
            <a:ext cx="1483200" cy="1278000"/>
            <a:chOff x="5762847" y="1876425"/>
            <a:chExt cx="1483200" cy="1278000"/>
          </a:xfrm>
        </p:grpSpPr>
        <p:sp>
          <p:nvSpPr>
            <p:cNvPr id="10" name="육각형 9"/>
            <p:cNvSpPr/>
            <p:nvPr/>
          </p:nvSpPr>
          <p:spPr>
            <a:xfrm>
              <a:off x="5762847" y="1876425"/>
              <a:ext cx="1483200" cy="1278000"/>
            </a:xfrm>
            <a:prstGeom prst="hexagon">
              <a:avLst/>
            </a:prstGeom>
            <a:solidFill>
              <a:schemeClr val="accent5"/>
            </a:solidFill>
            <a:ln w="12700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104338" y="2223038"/>
              <a:ext cx="800219" cy="58477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600" b="1" dirty="0" smtClean="0">
                  <a:solidFill>
                    <a:schemeClr val="bg1"/>
                  </a:solidFill>
                  <a:latin typeface="+mn-ea"/>
                </a:rPr>
                <a:t>브랜드</a:t>
              </a:r>
              <a:endParaRPr lang="en-US" altLang="ko-KR" sz="1600" b="1" dirty="0" smtClean="0">
                <a:solidFill>
                  <a:schemeClr val="bg1"/>
                </a:solidFill>
                <a:latin typeface="+mn-ea"/>
              </a:endParaRPr>
            </a:p>
            <a:p>
              <a:pPr algn="ctr"/>
              <a:r>
                <a:rPr lang="ko-KR" altLang="en-US" sz="1600" b="1" dirty="0" err="1" smtClean="0">
                  <a:solidFill>
                    <a:schemeClr val="bg1"/>
                  </a:solidFill>
                  <a:latin typeface="+mn-ea"/>
                </a:rPr>
                <a:t>블로그</a:t>
              </a:r>
              <a:endParaRPr lang="ko-KR" altLang="en-US" sz="16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6983998" y="2517396"/>
            <a:ext cx="1483200" cy="1278000"/>
            <a:chOff x="6772940" y="2644022"/>
            <a:chExt cx="1483200" cy="1278000"/>
          </a:xfrm>
        </p:grpSpPr>
        <p:sp>
          <p:nvSpPr>
            <p:cNvPr id="14" name="육각형 13"/>
            <p:cNvSpPr/>
            <p:nvPr/>
          </p:nvSpPr>
          <p:spPr>
            <a:xfrm>
              <a:off x="6772940" y="2644022"/>
              <a:ext cx="1483200" cy="1278000"/>
            </a:xfrm>
            <a:prstGeom prst="hexagon">
              <a:avLst/>
            </a:prstGeom>
            <a:solidFill>
              <a:schemeClr val="tx2">
                <a:lumMod val="60000"/>
                <a:lumOff val="40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114431" y="2990635"/>
              <a:ext cx="800219" cy="58477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ko-KR" altLang="en-US" sz="1600" b="1" dirty="0" err="1" smtClean="0">
                  <a:solidFill>
                    <a:schemeClr val="bg1"/>
                  </a:solidFill>
                  <a:latin typeface="+mn-ea"/>
                </a:rPr>
                <a:t>체험단</a:t>
              </a:r>
              <a:endParaRPr lang="en-US" altLang="ko-KR" sz="1600" b="1" dirty="0" smtClean="0">
                <a:solidFill>
                  <a:schemeClr val="bg1"/>
                </a:solidFill>
                <a:latin typeface="+mn-ea"/>
              </a:endParaRPr>
            </a:p>
            <a:p>
              <a:r>
                <a:rPr lang="ko-KR" altLang="en-US" sz="1600" b="1" dirty="0" err="1" smtClean="0">
                  <a:solidFill>
                    <a:schemeClr val="bg1"/>
                  </a:solidFill>
                  <a:latin typeface="+mn-ea"/>
                </a:rPr>
                <a:t>블로그</a:t>
              </a:r>
              <a:endParaRPr lang="ko-KR" altLang="en-US" sz="16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8215616" y="3207547"/>
            <a:ext cx="1483200" cy="1278000"/>
            <a:chOff x="7783033" y="3207547"/>
            <a:chExt cx="1483200" cy="1278000"/>
          </a:xfrm>
        </p:grpSpPr>
        <p:sp>
          <p:nvSpPr>
            <p:cNvPr id="20" name="육각형 19"/>
            <p:cNvSpPr/>
            <p:nvPr/>
          </p:nvSpPr>
          <p:spPr>
            <a:xfrm>
              <a:off x="7783033" y="3207547"/>
              <a:ext cx="1483200" cy="1278000"/>
            </a:xfrm>
            <a:prstGeom prst="hexagon">
              <a:avLst/>
            </a:prstGeom>
            <a:solidFill>
              <a:srgbClr val="00B0F0"/>
            </a:solidFill>
            <a:ln w="12700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8124524" y="3554160"/>
              <a:ext cx="800219" cy="58477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600" b="1" dirty="0" err="1" smtClean="0">
                  <a:solidFill>
                    <a:schemeClr val="bg1"/>
                  </a:solidFill>
                  <a:latin typeface="+mn-ea"/>
                </a:rPr>
                <a:t>배포형</a:t>
              </a:r>
              <a:endParaRPr lang="en-US" altLang="ko-KR" sz="1600" b="1" dirty="0" smtClean="0">
                <a:solidFill>
                  <a:schemeClr val="bg1"/>
                </a:solidFill>
                <a:latin typeface="+mn-ea"/>
              </a:endParaRPr>
            </a:p>
            <a:p>
              <a:pPr algn="ctr"/>
              <a:r>
                <a:rPr lang="ko-KR" altLang="en-US" sz="1600" b="1" dirty="0" err="1" smtClean="0">
                  <a:solidFill>
                    <a:schemeClr val="bg1"/>
                  </a:solidFill>
                  <a:latin typeface="+mn-ea"/>
                </a:rPr>
                <a:t>블로그</a:t>
              </a:r>
              <a:endParaRPr lang="ko-KR" altLang="en-US" sz="16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5748836" y="3177251"/>
            <a:ext cx="1483200" cy="1278000"/>
            <a:chOff x="5739004" y="3157587"/>
            <a:chExt cx="1483200" cy="1278000"/>
          </a:xfrm>
        </p:grpSpPr>
        <p:sp>
          <p:nvSpPr>
            <p:cNvPr id="15" name="육각형 14"/>
            <p:cNvSpPr/>
            <p:nvPr/>
          </p:nvSpPr>
          <p:spPr>
            <a:xfrm>
              <a:off x="5739004" y="3157587"/>
              <a:ext cx="1483200" cy="1278000"/>
            </a:xfrm>
            <a:prstGeom prst="hexagon">
              <a:avLst/>
            </a:prstGeom>
            <a:solidFill>
              <a:schemeClr val="accent6"/>
            </a:solidFill>
            <a:ln w="127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104338" y="3543528"/>
              <a:ext cx="800219" cy="58477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600" b="1" dirty="0" smtClean="0">
                  <a:solidFill>
                    <a:schemeClr val="bg1"/>
                  </a:solidFill>
                  <a:latin typeface="+mn-ea"/>
                </a:rPr>
                <a:t>최적화</a:t>
              </a:r>
              <a:endParaRPr lang="en-US" altLang="ko-KR" sz="1600" b="1" dirty="0" smtClean="0">
                <a:solidFill>
                  <a:schemeClr val="bg1"/>
                </a:solidFill>
                <a:latin typeface="+mn-ea"/>
              </a:endParaRPr>
            </a:p>
            <a:p>
              <a:pPr algn="ctr"/>
              <a:r>
                <a:rPr lang="ko-KR" altLang="en-US" sz="1600" b="1" dirty="0" err="1" smtClean="0">
                  <a:solidFill>
                    <a:schemeClr val="bg1"/>
                  </a:solidFill>
                  <a:latin typeface="+mn-ea"/>
                </a:rPr>
                <a:t>블로그</a:t>
              </a:r>
              <a:endParaRPr lang="ko-KR" altLang="en-US" sz="16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76" name="그룹 75"/>
          <p:cNvGrpSpPr/>
          <p:nvPr/>
        </p:nvGrpSpPr>
        <p:grpSpPr>
          <a:xfrm>
            <a:off x="6993760" y="3864166"/>
            <a:ext cx="1483200" cy="1278000"/>
            <a:chOff x="6772940" y="3760441"/>
            <a:chExt cx="1483200" cy="1278000"/>
          </a:xfrm>
        </p:grpSpPr>
        <p:sp>
          <p:nvSpPr>
            <p:cNvPr id="16" name="육각형 15"/>
            <p:cNvSpPr/>
            <p:nvPr/>
          </p:nvSpPr>
          <p:spPr>
            <a:xfrm>
              <a:off x="6772940" y="3760441"/>
              <a:ext cx="1483200" cy="1278000"/>
            </a:xfrm>
            <a:prstGeom prst="hexagon">
              <a:avLst/>
            </a:prstGeom>
            <a:solidFill>
              <a:srgbClr val="FFC000"/>
            </a:solidFill>
            <a:ln w="127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011838" y="4107054"/>
              <a:ext cx="1005404" cy="58477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600" b="1" dirty="0" smtClean="0">
                  <a:solidFill>
                    <a:schemeClr val="bg1"/>
                  </a:solidFill>
                  <a:latin typeface="+mn-ea"/>
                </a:rPr>
                <a:t>카페</a:t>
              </a:r>
              <a:endParaRPr lang="en-US" altLang="ko-KR" sz="1600" b="1" dirty="0" smtClean="0">
                <a:solidFill>
                  <a:schemeClr val="bg1"/>
                </a:solidFill>
                <a:latin typeface="+mn-ea"/>
              </a:endParaRPr>
            </a:p>
            <a:p>
              <a:pPr algn="ctr"/>
              <a:r>
                <a:rPr lang="ko-KR" altLang="en-US" sz="1600" b="1" dirty="0" smtClean="0">
                  <a:solidFill>
                    <a:schemeClr val="bg1"/>
                  </a:solidFill>
                  <a:latin typeface="+mn-ea"/>
                </a:rPr>
                <a:t>상위노출</a:t>
              </a:r>
              <a:endParaRPr lang="ko-KR" altLang="en-US" sz="16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79" name="그룹 78"/>
          <p:cNvGrpSpPr/>
          <p:nvPr/>
        </p:nvGrpSpPr>
        <p:grpSpPr>
          <a:xfrm>
            <a:off x="5772678" y="4531329"/>
            <a:ext cx="1483200" cy="1278000"/>
            <a:chOff x="5772678" y="4531329"/>
            <a:chExt cx="1483200" cy="1278000"/>
          </a:xfrm>
        </p:grpSpPr>
        <p:sp>
          <p:nvSpPr>
            <p:cNvPr id="17" name="육각형 16"/>
            <p:cNvSpPr/>
            <p:nvPr/>
          </p:nvSpPr>
          <p:spPr>
            <a:xfrm>
              <a:off x="5772678" y="4531329"/>
              <a:ext cx="1483200" cy="1278000"/>
            </a:xfrm>
            <a:prstGeom prst="hexagon">
              <a:avLst/>
            </a:prstGeom>
            <a:solidFill>
              <a:schemeClr val="accent3"/>
            </a:solidFill>
            <a:ln w="127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011576" y="4877942"/>
              <a:ext cx="1005404" cy="58477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600" b="1" dirty="0" smtClean="0">
                  <a:solidFill>
                    <a:schemeClr val="bg1"/>
                  </a:solidFill>
                  <a:latin typeface="+mn-ea"/>
                </a:rPr>
                <a:t>카페</a:t>
              </a:r>
              <a:endParaRPr lang="en-US" altLang="ko-KR" sz="1600" b="1" dirty="0" smtClean="0">
                <a:solidFill>
                  <a:schemeClr val="bg1"/>
                </a:solidFill>
                <a:latin typeface="+mn-ea"/>
              </a:endParaRPr>
            </a:p>
            <a:p>
              <a:pPr algn="ctr"/>
              <a:r>
                <a:rPr lang="ko-KR" altLang="en-US" sz="1600" b="1" dirty="0" smtClean="0">
                  <a:solidFill>
                    <a:schemeClr val="bg1"/>
                  </a:solidFill>
                  <a:latin typeface="+mn-ea"/>
                </a:rPr>
                <a:t>체험후기</a:t>
              </a:r>
              <a:endParaRPr lang="en-US" altLang="ko-KR" sz="1600" b="1" dirty="0" smtClean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77" name="그룹 76"/>
          <p:cNvGrpSpPr/>
          <p:nvPr/>
        </p:nvGrpSpPr>
        <p:grpSpPr>
          <a:xfrm>
            <a:off x="8240239" y="4559401"/>
            <a:ext cx="1481826" cy="1277436"/>
            <a:chOff x="7783032" y="4323966"/>
            <a:chExt cx="1481826" cy="1277436"/>
          </a:xfrm>
        </p:grpSpPr>
        <p:sp>
          <p:nvSpPr>
            <p:cNvPr id="19" name="육각형 18"/>
            <p:cNvSpPr/>
            <p:nvPr/>
          </p:nvSpPr>
          <p:spPr>
            <a:xfrm>
              <a:off x="7783032" y="4323966"/>
              <a:ext cx="1481826" cy="1277436"/>
            </a:xfrm>
            <a:prstGeom prst="hexagon">
              <a:avLst/>
            </a:prstGeom>
            <a:solidFill>
              <a:schemeClr val="bg2">
                <a:lumMod val="90000"/>
              </a:schemeClr>
            </a:solidFill>
            <a:ln w="127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123836" y="4793407"/>
              <a:ext cx="800219" cy="33855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지식인</a:t>
              </a:r>
              <a:endParaRPr lang="ko-KR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8" name="그룹 77"/>
          <p:cNvGrpSpPr/>
          <p:nvPr/>
        </p:nvGrpSpPr>
        <p:grpSpPr>
          <a:xfrm>
            <a:off x="6997532" y="5207297"/>
            <a:ext cx="1483200" cy="1278000"/>
            <a:chOff x="6783572" y="4876858"/>
            <a:chExt cx="1483200" cy="1278000"/>
          </a:xfrm>
        </p:grpSpPr>
        <p:sp>
          <p:nvSpPr>
            <p:cNvPr id="18" name="육각형 17"/>
            <p:cNvSpPr/>
            <p:nvPr/>
          </p:nvSpPr>
          <p:spPr>
            <a:xfrm>
              <a:off x="6783572" y="4876858"/>
              <a:ext cx="1483200" cy="1278000"/>
            </a:xfrm>
            <a:prstGeom prst="hexagon">
              <a:avLst/>
            </a:prstGeom>
            <a:solidFill>
              <a:schemeClr val="tx1">
                <a:lumMod val="50000"/>
                <a:lumOff val="50000"/>
              </a:schemeClr>
            </a:solidFill>
            <a:ln w="127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983998" y="5254248"/>
              <a:ext cx="1082349" cy="52322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400" b="1" dirty="0" err="1" smtClean="0">
                  <a:solidFill>
                    <a:schemeClr val="bg1"/>
                  </a:solidFill>
                </a:rPr>
                <a:t>연관검색어</a:t>
              </a:r>
              <a:endParaRPr lang="en-US" altLang="ko-KR" sz="1400" b="1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ko-KR" altLang="en-US" sz="1400" b="1" dirty="0" smtClean="0">
                  <a:solidFill>
                    <a:schemeClr val="bg1"/>
                  </a:solidFill>
                </a:rPr>
                <a:t>지역지도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0" name="육각형 29"/>
          <p:cNvSpPr/>
          <p:nvPr/>
        </p:nvSpPr>
        <p:spPr>
          <a:xfrm>
            <a:off x="1984303" y="3577995"/>
            <a:ext cx="1571625" cy="1354849"/>
          </a:xfrm>
          <a:prstGeom prst="hexagon">
            <a:avLst/>
          </a:prstGeom>
          <a:solidFill>
            <a:schemeClr val="tx1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1922166" y="5601402"/>
            <a:ext cx="695326" cy="43815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1055391" y="5601402"/>
            <a:ext cx="695326" cy="43815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2788941" y="5601402"/>
            <a:ext cx="695326" cy="43815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3655716" y="5601402"/>
            <a:ext cx="695326" cy="43815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913997" y="1795445"/>
            <a:ext cx="35766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 smtClean="0">
                <a:solidFill>
                  <a:schemeClr val="bg1">
                    <a:lumMod val="50000"/>
                  </a:schemeClr>
                </a:solidFill>
              </a:rPr>
              <a:t>국내 유명 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지역카페</a:t>
            </a:r>
            <a:r>
              <a:rPr lang="ko-KR" altLang="en-US" sz="16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>
                    <a:lumMod val="50000"/>
                  </a:schemeClr>
                </a:solidFill>
              </a:rPr>
              <a:t>&amp;</a:t>
            </a:r>
            <a:r>
              <a:rPr lang="en-US" altLang="ko-KR" sz="1600" b="1" dirty="0" smtClean="0"/>
              <a:t> 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성형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,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미용카페</a:t>
            </a:r>
            <a:endParaRPr lang="ko-KR" altLang="en-US" sz="1600" b="1" dirty="0">
              <a:solidFill>
                <a:srgbClr val="FF0000"/>
              </a:solidFill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1050853" y="2194886"/>
            <a:ext cx="963849" cy="390525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2198615" y="2194886"/>
            <a:ext cx="963849" cy="390525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/>
          <p:cNvSpPr/>
          <p:nvPr/>
        </p:nvSpPr>
        <p:spPr>
          <a:xfrm>
            <a:off x="3346378" y="2194886"/>
            <a:ext cx="963849" cy="390525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1123956" y="2258902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smtClean="0"/>
              <a:t>정보검색</a:t>
            </a:r>
            <a:endParaRPr lang="ko-KR" altLang="en-US" sz="1200" b="1"/>
          </a:p>
        </p:txBody>
      </p:sp>
      <p:sp>
        <p:nvSpPr>
          <p:cNvPr id="41" name="TextBox 40"/>
          <p:cNvSpPr txBox="1"/>
          <p:nvPr/>
        </p:nvSpPr>
        <p:spPr>
          <a:xfrm>
            <a:off x="2276481" y="2258902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smtClean="0"/>
              <a:t>반복노출</a:t>
            </a:r>
            <a:endParaRPr lang="ko-KR" altLang="en-US" sz="1200" b="1"/>
          </a:p>
        </p:txBody>
      </p:sp>
      <p:sp>
        <p:nvSpPr>
          <p:cNvPr id="42" name="TextBox 41"/>
          <p:cNvSpPr txBox="1"/>
          <p:nvPr/>
        </p:nvSpPr>
        <p:spPr>
          <a:xfrm>
            <a:off x="3348263" y="2258902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smtClean="0"/>
              <a:t>신뢰감형성</a:t>
            </a:r>
            <a:endParaRPr lang="ko-KR" altLang="en-US" sz="1200" b="1"/>
          </a:p>
        </p:txBody>
      </p:sp>
      <p:sp>
        <p:nvSpPr>
          <p:cNvPr id="43" name="오른쪽 화살표 42"/>
          <p:cNvSpPr/>
          <p:nvPr/>
        </p:nvSpPr>
        <p:spPr>
          <a:xfrm>
            <a:off x="2050978" y="2299661"/>
            <a:ext cx="114300" cy="180975"/>
          </a:xfrm>
          <a:prstGeom prst="rightArrow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오른쪽 화살표 43"/>
          <p:cNvSpPr/>
          <p:nvPr/>
        </p:nvSpPr>
        <p:spPr>
          <a:xfrm>
            <a:off x="3203503" y="2299661"/>
            <a:ext cx="114300" cy="180975"/>
          </a:xfrm>
          <a:prstGeom prst="rightArrow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2191540" y="3966317"/>
            <a:ext cx="11817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rgbClr val="FFFF00"/>
                </a:solidFill>
              </a:rPr>
              <a:t>잠재고객</a:t>
            </a:r>
            <a:endParaRPr lang="en-US" altLang="ko-KR" sz="1600" b="1" dirty="0" smtClean="0">
              <a:solidFill>
                <a:srgbClr val="FFFF00"/>
              </a:solidFill>
            </a:endParaRPr>
          </a:p>
          <a:p>
            <a:pPr algn="ctr"/>
            <a:r>
              <a:rPr lang="ko-KR" altLang="en-US" sz="1600" b="1" dirty="0" smtClean="0">
                <a:solidFill>
                  <a:srgbClr val="FFFF00"/>
                </a:solidFill>
              </a:rPr>
              <a:t>유입</a:t>
            </a:r>
            <a:r>
              <a:rPr lang="en-US" altLang="ko-KR" sz="1600" b="1" dirty="0" smtClean="0">
                <a:solidFill>
                  <a:srgbClr val="FFFF00"/>
                </a:solidFill>
              </a:rPr>
              <a:t>&amp;</a:t>
            </a:r>
            <a:r>
              <a:rPr lang="ko-KR" altLang="en-US" sz="1600" b="1" dirty="0" smtClean="0">
                <a:solidFill>
                  <a:srgbClr val="FFFF00"/>
                </a:solidFill>
              </a:rPr>
              <a:t>확보</a:t>
            </a:r>
            <a:endParaRPr lang="ko-KR" altLang="en-US" sz="1600" b="1" dirty="0">
              <a:solidFill>
                <a:srgbClr val="FFFF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619112" y="3215191"/>
            <a:ext cx="8707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smtClean="0"/>
              <a:t>공감 마케팅</a:t>
            </a:r>
            <a:endParaRPr lang="ko-KR" altLang="en-US" sz="1000" b="1"/>
          </a:p>
        </p:txBody>
      </p:sp>
      <p:sp>
        <p:nvSpPr>
          <p:cNvPr id="47" name="TextBox 46"/>
          <p:cNvSpPr txBox="1"/>
          <p:nvPr/>
        </p:nvSpPr>
        <p:spPr>
          <a:xfrm>
            <a:off x="848544" y="4139970"/>
            <a:ext cx="9989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b="1" dirty="0" smtClean="0"/>
              <a:t>고객과의 소통</a:t>
            </a:r>
            <a:endParaRPr lang="ko-KR" altLang="en-US" sz="1000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3632930" y="5007344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b="1" dirty="0" smtClean="0"/>
              <a:t>다방면으로</a:t>
            </a:r>
            <a:endParaRPr lang="en-US" altLang="ko-KR" sz="1000" b="1" dirty="0" smtClean="0"/>
          </a:p>
          <a:p>
            <a:pPr algn="ctr"/>
            <a:r>
              <a:rPr lang="ko-KR" altLang="en-US" sz="1000" b="1" dirty="0" smtClean="0"/>
              <a:t>전</a:t>
            </a:r>
            <a:r>
              <a:rPr lang="ko-KR" altLang="en-US" sz="1000" b="1" dirty="0"/>
              <a:t>파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48544" y="3138247"/>
            <a:ext cx="9989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b="1" dirty="0" smtClean="0"/>
              <a:t>관심키워드</a:t>
            </a:r>
            <a:endParaRPr lang="en-US" altLang="ko-KR" sz="1000" b="1" dirty="0" smtClean="0"/>
          </a:p>
          <a:p>
            <a:pPr algn="ctr"/>
            <a:r>
              <a:rPr lang="ko-KR" altLang="en-US" sz="1000" b="1" dirty="0" smtClean="0"/>
              <a:t>상위 노출가능</a:t>
            </a:r>
            <a:endParaRPr lang="ko-KR" altLang="en-US" sz="10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3610487" y="4063770"/>
            <a:ext cx="8707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b="1" smtClean="0"/>
              <a:t>정보성 </a:t>
            </a:r>
            <a:endParaRPr lang="en-US" altLang="ko-KR" sz="1000" b="1" smtClean="0"/>
          </a:p>
          <a:p>
            <a:pPr algn="ctr"/>
            <a:r>
              <a:rPr lang="ko-KR" altLang="en-US" sz="1000" b="1" smtClean="0"/>
              <a:t>광고로 인식</a:t>
            </a:r>
            <a:endParaRPr lang="ko-KR" altLang="en-US" sz="1000" b="1"/>
          </a:p>
        </p:txBody>
      </p:sp>
      <p:sp>
        <p:nvSpPr>
          <p:cNvPr id="51" name="TextBox 50"/>
          <p:cNvSpPr txBox="1"/>
          <p:nvPr/>
        </p:nvSpPr>
        <p:spPr>
          <a:xfrm>
            <a:off x="848544" y="5007344"/>
            <a:ext cx="9989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b="1" smtClean="0"/>
              <a:t>2</a:t>
            </a:r>
            <a:r>
              <a:rPr lang="ko-KR" altLang="en-US" sz="1000" b="1" smtClean="0"/>
              <a:t>차</a:t>
            </a:r>
            <a:r>
              <a:rPr lang="en-US" altLang="ko-KR" sz="1000" b="1" smtClean="0"/>
              <a:t>, 3</a:t>
            </a:r>
            <a:r>
              <a:rPr lang="ko-KR" altLang="en-US" sz="1000" b="1" smtClean="0"/>
              <a:t>차 </a:t>
            </a:r>
            <a:endParaRPr lang="en-US" altLang="ko-KR" sz="1000" b="1" smtClean="0"/>
          </a:p>
          <a:p>
            <a:pPr algn="ctr"/>
            <a:r>
              <a:rPr lang="ko-KR" altLang="en-US" sz="1000" b="1" smtClean="0"/>
              <a:t>고객확산 효과</a:t>
            </a:r>
            <a:endParaRPr lang="ko-KR" altLang="en-US" sz="1000" b="1"/>
          </a:p>
        </p:txBody>
      </p:sp>
      <p:sp>
        <p:nvSpPr>
          <p:cNvPr id="52" name="TextBox 51"/>
          <p:cNvSpPr txBox="1"/>
          <p:nvPr/>
        </p:nvSpPr>
        <p:spPr>
          <a:xfrm>
            <a:off x="1132217" y="5608992"/>
            <a:ext cx="5693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</a:rPr>
              <a:t>카페 </a:t>
            </a:r>
            <a:endParaRPr lang="en-US" altLang="ko-KR" sz="1000" b="1" dirty="0" smtClean="0">
              <a:solidFill>
                <a:schemeClr val="bg1"/>
              </a:solidFill>
            </a:endParaRPr>
          </a:p>
          <a:p>
            <a:pPr algn="ctr"/>
            <a:r>
              <a:rPr lang="ko-KR" altLang="en-US" sz="1000" b="1" dirty="0" err="1" smtClean="0">
                <a:solidFill>
                  <a:schemeClr val="bg1"/>
                </a:solidFill>
              </a:rPr>
              <a:t>포스팅</a:t>
            </a:r>
            <a:endParaRPr lang="en-US" altLang="ko-KR" sz="1000" b="1" dirty="0" smtClean="0">
              <a:solidFill>
                <a:schemeClr val="bg1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853410" y="5608992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</a:rPr>
              <a:t>쪽지</a:t>
            </a:r>
            <a:r>
              <a:rPr lang="en-US" altLang="ko-KR" sz="1000" b="1" dirty="0" smtClean="0">
                <a:solidFill>
                  <a:schemeClr val="bg1"/>
                </a:solidFill>
              </a:rPr>
              <a:t>,</a:t>
            </a:r>
            <a:r>
              <a:rPr lang="ko-KR" altLang="en-US" sz="1000" b="1" dirty="0" err="1" smtClean="0">
                <a:solidFill>
                  <a:schemeClr val="bg1"/>
                </a:solidFill>
              </a:rPr>
              <a:t>댓글</a:t>
            </a:r>
            <a:endParaRPr lang="en-US" altLang="ko-KR" sz="1000" b="1" dirty="0" smtClean="0">
              <a:solidFill>
                <a:schemeClr val="bg1"/>
              </a:solidFill>
            </a:endParaRPr>
          </a:p>
          <a:p>
            <a:pPr algn="ctr"/>
            <a:r>
              <a:rPr lang="ko-KR" altLang="en-US" sz="1000" b="1" dirty="0" smtClean="0">
                <a:solidFill>
                  <a:schemeClr val="bg1"/>
                </a:solidFill>
              </a:rPr>
              <a:t>공감마케팅</a:t>
            </a:r>
            <a:endParaRPr lang="en-US" altLang="ko-KR" sz="1000" b="1" dirty="0" smtClean="0">
              <a:solidFill>
                <a:schemeClr val="bg1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713701" y="5608992"/>
            <a:ext cx="8595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</a:rPr>
              <a:t>전화</a:t>
            </a:r>
            <a:r>
              <a:rPr lang="en-US" altLang="ko-KR" sz="1000" b="1" dirty="0" smtClean="0">
                <a:solidFill>
                  <a:schemeClr val="bg1"/>
                </a:solidFill>
              </a:rPr>
              <a:t>,</a:t>
            </a:r>
            <a:r>
              <a:rPr lang="ko-KR" altLang="en-US" sz="1000" b="1" dirty="0" smtClean="0">
                <a:solidFill>
                  <a:schemeClr val="bg1"/>
                </a:solidFill>
              </a:rPr>
              <a:t>온라인</a:t>
            </a:r>
            <a:endParaRPr lang="en-US" altLang="ko-KR" sz="1000" b="1" dirty="0" smtClean="0">
              <a:solidFill>
                <a:schemeClr val="bg1"/>
              </a:solidFill>
            </a:endParaRPr>
          </a:p>
          <a:p>
            <a:pPr algn="ctr"/>
            <a:r>
              <a:rPr lang="ko-KR" altLang="en-US" sz="1000" b="1" dirty="0" smtClean="0">
                <a:solidFill>
                  <a:schemeClr val="bg1"/>
                </a:solidFill>
              </a:rPr>
              <a:t>방문문의</a:t>
            </a:r>
            <a:endParaRPr lang="en-US" altLang="ko-KR" sz="1000" b="1" dirty="0" smtClean="0">
              <a:solidFill>
                <a:schemeClr val="bg1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651079" y="5608992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b="1" smtClean="0">
                <a:solidFill>
                  <a:schemeClr val="bg1"/>
                </a:solidFill>
              </a:rPr>
              <a:t>꾸준한</a:t>
            </a:r>
            <a:endParaRPr lang="en-US" altLang="ko-KR" sz="1000" b="1" smtClean="0">
              <a:solidFill>
                <a:schemeClr val="bg1"/>
              </a:solidFill>
            </a:endParaRPr>
          </a:p>
          <a:p>
            <a:pPr algn="ctr"/>
            <a:r>
              <a:rPr lang="ko-KR" altLang="en-US" sz="1000" b="1" smtClean="0">
                <a:solidFill>
                  <a:schemeClr val="bg1"/>
                </a:solidFill>
              </a:rPr>
              <a:t>매출증대</a:t>
            </a:r>
            <a:endParaRPr lang="en-US" altLang="ko-KR" sz="1000" b="1" smtClean="0">
              <a:solidFill>
                <a:schemeClr val="bg1"/>
              </a:solidFill>
            </a:endParaRPr>
          </a:p>
        </p:txBody>
      </p:sp>
      <p:sp>
        <p:nvSpPr>
          <p:cNvPr id="56" name="오른쪽 화살표 55"/>
          <p:cNvSpPr/>
          <p:nvPr/>
        </p:nvSpPr>
        <p:spPr>
          <a:xfrm>
            <a:off x="1780787" y="5710939"/>
            <a:ext cx="114300" cy="219075"/>
          </a:xfrm>
          <a:prstGeom prst="rightArrow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오른쪽 화살표 56"/>
          <p:cNvSpPr/>
          <p:nvPr/>
        </p:nvSpPr>
        <p:spPr>
          <a:xfrm>
            <a:off x="2647562" y="5710939"/>
            <a:ext cx="114300" cy="219075"/>
          </a:xfrm>
          <a:prstGeom prst="rightArrow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오른쪽 화살표 57"/>
          <p:cNvSpPr/>
          <p:nvPr/>
        </p:nvSpPr>
        <p:spPr>
          <a:xfrm>
            <a:off x="3514337" y="5710939"/>
            <a:ext cx="114300" cy="219075"/>
          </a:xfrm>
          <a:prstGeom prst="rightArrow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/>
          <p:cNvSpPr/>
          <p:nvPr/>
        </p:nvSpPr>
        <p:spPr>
          <a:xfrm>
            <a:off x="1055390" y="2792679"/>
            <a:ext cx="3246979" cy="2190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TextBox 59"/>
          <p:cNvSpPr txBox="1"/>
          <p:nvPr/>
        </p:nvSpPr>
        <p:spPr>
          <a:xfrm>
            <a:off x="1047085" y="2754191"/>
            <a:ext cx="3262432" cy="276999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ko-KR" altLang="en-US" sz="1200" b="1" dirty="0" err="1" smtClean="0">
                <a:solidFill>
                  <a:schemeClr val="bg1"/>
                </a:solidFill>
              </a:rPr>
              <a:t>입소문</a:t>
            </a:r>
            <a:r>
              <a:rPr lang="ko-KR" altLang="en-US" sz="1200" b="1" dirty="0" smtClean="0">
                <a:solidFill>
                  <a:schemeClr val="bg1"/>
                </a:solidFill>
              </a:rPr>
              <a:t> 전략은 카페 </a:t>
            </a:r>
            <a:r>
              <a:rPr lang="ko-KR" altLang="en-US" sz="1200" b="1" dirty="0" err="1" smtClean="0">
                <a:solidFill>
                  <a:schemeClr val="bg1"/>
                </a:solidFill>
              </a:rPr>
              <a:t>포스팅이</a:t>
            </a:r>
            <a:r>
              <a:rPr lang="ko-KR" altLang="en-US" sz="1200" b="1" dirty="0" smtClean="0">
                <a:solidFill>
                  <a:schemeClr val="bg1"/>
                </a:solidFill>
              </a:rPr>
              <a:t> 효과적입니다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!!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cxnSp>
        <p:nvCxnSpPr>
          <p:cNvPr id="61" name="직선 연결선 60"/>
          <p:cNvCxnSpPr/>
          <p:nvPr/>
        </p:nvCxnSpPr>
        <p:spPr>
          <a:xfrm>
            <a:off x="1812228" y="4256552"/>
            <a:ext cx="16192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3555303" y="4256552"/>
            <a:ext cx="16192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그룹 62"/>
          <p:cNvGrpSpPr/>
          <p:nvPr/>
        </p:nvGrpSpPr>
        <p:grpSpPr>
          <a:xfrm>
            <a:off x="1869378" y="3304052"/>
            <a:ext cx="458155" cy="273943"/>
            <a:chOff x="5010150" y="2962275"/>
            <a:chExt cx="458155" cy="273943"/>
          </a:xfrm>
        </p:grpSpPr>
        <p:cxnSp>
          <p:nvCxnSpPr>
            <p:cNvPr id="64" name="직선 연결선 63"/>
            <p:cNvCxnSpPr/>
            <p:nvPr/>
          </p:nvCxnSpPr>
          <p:spPr>
            <a:xfrm flipH="1" flipV="1">
              <a:off x="5182363" y="2962275"/>
              <a:ext cx="285942" cy="27394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직선 연결선 64"/>
            <p:cNvCxnSpPr/>
            <p:nvPr/>
          </p:nvCxnSpPr>
          <p:spPr>
            <a:xfrm>
              <a:off x="5010150" y="2962275"/>
              <a:ext cx="161925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그룹 65"/>
          <p:cNvGrpSpPr/>
          <p:nvPr/>
        </p:nvGrpSpPr>
        <p:grpSpPr>
          <a:xfrm flipH="1">
            <a:off x="3212403" y="3304052"/>
            <a:ext cx="453637" cy="273943"/>
            <a:chOff x="5010150" y="2962275"/>
            <a:chExt cx="453637" cy="273943"/>
          </a:xfrm>
        </p:grpSpPr>
        <p:cxnSp>
          <p:nvCxnSpPr>
            <p:cNvPr id="67" name="직선 연결선 66"/>
            <p:cNvCxnSpPr/>
            <p:nvPr/>
          </p:nvCxnSpPr>
          <p:spPr>
            <a:xfrm flipH="1" flipV="1">
              <a:off x="5177845" y="2962275"/>
              <a:ext cx="285942" cy="27394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직선 연결선 67"/>
            <p:cNvCxnSpPr/>
            <p:nvPr/>
          </p:nvCxnSpPr>
          <p:spPr>
            <a:xfrm>
              <a:off x="5010150" y="2962275"/>
              <a:ext cx="161925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그룹 68"/>
          <p:cNvGrpSpPr/>
          <p:nvPr/>
        </p:nvGrpSpPr>
        <p:grpSpPr>
          <a:xfrm flipV="1">
            <a:off x="1869378" y="4942352"/>
            <a:ext cx="453637" cy="273943"/>
            <a:chOff x="5010150" y="2962275"/>
            <a:chExt cx="453637" cy="273943"/>
          </a:xfrm>
        </p:grpSpPr>
        <p:cxnSp>
          <p:nvCxnSpPr>
            <p:cNvPr id="70" name="직선 연결선 69"/>
            <p:cNvCxnSpPr/>
            <p:nvPr/>
          </p:nvCxnSpPr>
          <p:spPr>
            <a:xfrm flipH="1" flipV="1">
              <a:off x="5177845" y="2962275"/>
              <a:ext cx="285942" cy="27394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직선 연결선 70"/>
            <p:cNvCxnSpPr/>
            <p:nvPr/>
          </p:nvCxnSpPr>
          <p:spPr>
            <a:xfrm>
              <a:off x="5010150" y="2962275"/>
              <a:ext cx="161925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그룹 71"/>
          <p:cNvGrpSpPr/>
          <p:nvPr/>
        </p:nvGrpSpPr>
        <p:grpSpPr>
          <a:xfrm flipH="1" flipV="1">
            <a:off x="3212403" y="4942352"/>
            <a:ext cx="453637" cy="273943"/>
            <a:chOff x="5010150" y="2962275"/>
            <a:chExt cx="453637" cy="273943"/>
          </a:xfrm>
        </p:grpSpPr>
        <p:cxnSp>
          <p:nvCxnSpPr>
            <p:cNvPr id="73" name="직선 연결선 72"/>
            <p:cNvCxnSpPr/>
            <p:nvPr/>
          </p:nvCxnSpPr>
          <p:spPr>
            <a:xfrm flipH="1" flipV="1">
              <a:off x="5177845" y="2962275"/>
              <a:ext cx="285942" cy="27394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직선 연결선 73"/>
            <p:cNvCxnSpPr/>
            <p:nvPr/>
          </p:nvCxnSpPr>
          <p:spPr>
            <a:xfrm>
              <a:off x="5010150" y="2962275"/>
              <a:ext cx="161925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99984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18680" y="39135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83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8680" y="100817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70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2"/>
          <p:cNvSpPr txBox="1"/>
          <p:nvPr/>
        </p:nvSpPr>
        <p:spPr>
          <a:xfrm>
            <a:off x="10404445" y="188766"/>
            <a:ext cx="200055" cy="916134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o-KR" altLang="en-US" sz="1300" dirty="0" smtClean="0">
                <a:solidFill>
                  <a:srgbClr val="FFFFFF"/>
                </a:solidFill>
                <a:latin typeface="Arial Unicode MS"/>
                <a:cs typeface="Arial Unicode MS"/>
              </a:rPr>
              <a:t>의료 </a:t>
            </a:r>
            <a:r>
              <a:rPr sz="1300" dirty="0" err="1" smtClean="0">
                <a:solidFill>
                  <a:srgbClr val="FFFFFF"/>
                </a:solidFill>
                <a:latin typeface="Arial Unicode MS"/>
                <a:cs typeface="Arial Unicode MS"/>
              </a:rPr>
              <a:t>마케팅</a:t>
            </a:r>
            <a:endParaRPr sz="1300" dirty="0">
              <a:latin typeface="Arial Unicode MS"/>
              <a:cs typeface="Arial Unicode MS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768115" y="7267386"/>
            <a:ext cx="3155031" cy="2086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756" dirty="0">
                <a:solidFill>
                  <a:schemeClr val="tx1">
                    <a:lumMod val="50000"/>
                    <a:lumOff val="50000"/>
                  </a:schemeClr>
                </a:solidFill>
                <a:latin typeface="AvantGarde Bk BT" panose="020B0402020202020204" pitchFamily="34" charset="0"/>
              </a:rPr>
              <a:t>Copyright ⓒ 2016 RE&amp;COMMUNICATION CO., Ltd. All rights reserved.</a:t>
            </a:r>
            <a:endParaRPr lang="ko-KR" altLang="en-US" sz="756" dirty="0">
              <a:solidFill>
                <a:schemeClr val="tx1">
                  <a:lumMod val="50000"/>
                  <a:lumOff val="50000"/>
                </a:schemeClr>
              </a:solidFill>
              <a:latin typeface="AvantGarde Bk BT" panose="020B0402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928100" y="537746"/>
            <a:ext cx="947695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[</a:t>
            </a: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지식인</a:t>
            </a:r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]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36296" y="518982"/>
            <a:ext cx="38779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온라인 광고마케팅 종류 및 특징</a:t>
            </a:r>
            <a:endParaRPr lang="ko-KR" altLang="en-US" sz="2000" b="1" i="1" dirty="0">
              <a:solidFill>
                <a:srgbClr val="FF0000"/>
              </a:solidFill>
              <a:latin typeface="+mn-ea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52" y="1386568"/>
            <a:ext cx="3435657" cy="56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00" y="1996168"/>
            <a:ext cx="3463410" cy="3842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5" name="표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7944574"/>
              </p:ext>
            </p:extLst>
          </p:nvPr>
        </p:nvGraphicFramePr>
        <p:xfrm>
          <a:off x="4889500" y="2698296"/>
          <a:ext cx="4724402" cy="25298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362201"/>
                <a:gridCol w="2362201"/>
              </a:tblGrid>
              <a:tr h="4876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기존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현재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+mn-ea"/>
                          <a:ea typeface="+mn-ea"/>
                        </a:rPr>
                        <a:t>최적화 아이디</a:t>
                      </a:r>
                      <a:endParaRPr lang="ko-KR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+mn-ea"/>
                          <a:ea typeface="+mn-ea"/>
                        </a:rPr>
                        <a:t>실명 아이디</a:t>
                      </a:r>
                      <a:endParaRPr lang="ko-KR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4876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+mn-ea"/>
                          <a:ea typeface="+mn-ea"/>
                        </a:rPr>
                        <a:t>대행사</a:t>
                      </a:r>
                      <a:endParaRPr lang="ko-KR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latin typeface="+mn-ea"/>
                          <a:ea typeface="+mn-ea"/>
                        </a:rPr>
                        <a:t>네이버</a:t>
                      </a:r>
                      <a:endParaRPr lang="ko-KR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4876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+mn-ea"/>
                          <a:ea typeface="+mn-ea"/>
                        </a:rPr>
                        <a:t>네임카드</a:t>
                      </a:r>
                      <a:r>
                        <a:rPr lang="en-US" altLang="ko-KR" sz="16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dirty="0" err="1" smtClean="0">
                          <a:latin typeface="+mn-ea"/>
                          <a:ea typeface="+mn-ea"/>
                        </a:rPr>
                        <a:t>병원명</a:t>
                      </a:r>
                      <a:r>
                        <a:rPr lang="ko-KR" altLang="en-US" sz="1600" dirty="0" smtClean="0">
                          <a:latin typeface="+mn-ea"/>
                          <a:ea typeface="+mn-ea"/>
                        </a:rPr>
                        <a:t> 홍보</a:t>
                      </a:r>
                      <a:endParaRPr lang="ko-KR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+mn-ea"/>
                          <a:ea typeface="+mn-ea"/>
                        </a:rPr>
                        <a:t>대한의사협회</a:t>
                      </a:r>
                      <a:r>
                        <a:rPr lang="en-US" altLang="ko-KR" sz="16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600" dirty="0" err="1" smtClean="0">
                          <a:latin typeface="+mn-ea"/>
                          <a:ea typeface="+mn-ea"/>
                        </a:rPr>
                        <a:t>하이닥</a:t>
                      </a:r>
                      <a:r>
                        <a:rPr lang="en-US" altLang="ko-KR" sz="16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4876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latin typeface="+mn-ea"/>
                          <a:ea typeface="+mn-ea"/>
                        </a:rPr>
                        <a:t>병원명노출</a:t>
                      </a:r>
                      <a:r>
                        <a:rPr lang="ko-KR" altLang="en-US" sz="1600" dirty="0" smtClean="0">
                          <a:latin typeface="+mn-ea"/>
                          <a:ea typeface="+mn-ea"/>
                        </a:rPr>
                        <a:t> 안됨</a:t>
                      </a:r>
                      <a:endParaRPr lang="ko-KR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latin typeface="+mn-ea"/>
                          <a:ea typeface="+mn-ea"/>
                        </a:rPr>
                        <a:t>병원명</a:t>
                      </a:r>
                      <a:r>
                        <a:rPr lang="en-US" altLang="ko-KR" sz="16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dirty="0" err="1" smtClean="0">
                          <a:latin typeface="+mn-ea"/>
                          <a:ea typeface="+mn-ea"/>
                        </a:rPr>
                        <a:t>원장명</a:t>
                      </a:r>
                      <a:r>
                        <a:rPr lang="en-US" altLang="ko-KR" sz="1600" dirty="0" smtClean="0">
                          <a:latin typeface="+mn-ea"/>
                          <a:ea typeface="+mn-ea"/>
                        </a:rPr>
                        <a:t>,</a:t>
                      </a:r>
                      <a:r>
                        <a:rPr lang="en-US" altLang="ko-KR" sz="160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600" baseline="0" dirty="0" smtClean="0">
                          <a:latin typeface="+mn-ea"/>
                          <a:ea typeface="+mn-ea"/>
                        </a:rPr>
                        <a:t>원장사진</a:t>
                      </a:r>
                      <a:endParaRPr lang="ko-KR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1027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18680" y="39135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83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8680" y="100817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70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2"/>
          <p:cNvSpPr txBox="1"/>
          <p:nvPr/>
        </p:nvSpPr>
        <p:spPr>
          <a:xfrm>
            <a:off x="10404445" y="188766"/>
            <a:ext cx="200055" cy="916134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o-KR" altLang="en-US" sz="1300" dirty="0" smtClean="0">
                <a:solidFill>
                  <a:srgbClr val="FFFFFF"/>
                </a:solidFill>
                <a:latin typeface="Arial Unicode MS"/>
                <a:cs typeface="Arial Unicode MS"/>
              </a:rPr>
              <a:t>의료 </a:t>
            </a:r>
            <a:r>
              <a:rPr sz="1300" dirty="0" err="1" smtClean="0">
                <a:solidFill>
                  <a:srgbClr val="FFFFFF"/>
                </a:solidFill>
                <a:latin typeface="Arial Unicode MS"/>
                <a:cs typeface="Arial Unicode MS"/>
              </a:rPr>
              <a:t>마케팅</a:t>
            </a:r>
            <a:endParaRPr sz="1300" dirty="0">
              <a:latin typeface="Arial Unicode MS"/>
              <a:cs typeface="Arial Unicode MS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768115" y="7267386"/>
            <a:ext cx="3155031" cy="2086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756" dirty="0">
                <a:solidFill>
                  <a:schemeClr val="tx1">
                    <a:lumMod val="50000"/>
                    <a:lumOff val="50000"/>
                  </a:schemeClr>
                </a:solidFill>
                <a:latin typeface="AvantGarde Bk BT" panose="020B0402020202020204" pitchFamily="34" charset="0"/>
              </a:rPr>
              <a:t>Copyright ⓒ 2016 RE&amp;COMMUNICATION CO., Ltd. All rights reserved.</a:t>
            </a:r>
            <a:endParaRPr lang="ko-KR" altLang="en-US" sz="756" dirty="0">
              <a:solidFill>
                <a:schemeClr val="tx1">
                  <a:lumMod val="50000"/>
                  <a:lumOff val="50000"/>
                </a:schemeClr>
              </a:solidFill>
              <a:latin typeface="AvantGarde Bk BT" panose="020B0402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699500" y="537746"/>
            <a:ext cx="1152880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[</a:t>
            </a: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언론기사</a:t>
            </a:r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]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36296" y="518982"/>
            <a:ext cx="38779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온라인 광고마케팅 종류 및 특징</a:t>
            </a:r>
            <a:endParaRPr lang="ko-KR" altLang="en-US" sz="2000" b="1" i="1" dirty="0">
              <a:solidFill>
                <a:srgbClr val="FF0000"/>
              </a:solidFill>
              <a:latin typeface="+mn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0" y="1343025"/>
            <a:ext cx="4202685" cy="5022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900" y="1335872"/>
            <a:ext cx="3850194" cy="489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직사각형 9"/>
          <p:cNvSpPr/>
          <p:nvPr/>
        </p:nvSpPr>
        <p:spPr>
          <a:xfrm>
            <a:off x="1357260" y="3420089"/>
            <a:ext cx="261847" cy="1078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1399738" y="3572489"/>
            <a:ext cx="383371" cy="1078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2490428" y="3715057"/>
            <a:ext cx="238043" cy="1078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3456033" y="3705225"/>
            <a:ext cx="288032" cy="1078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1357193" y="4238625"/>
            <a:ext cx="1017707" cy="1078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1308100" y="5000625"/>
            <a:ext cx="1017707" cy="1078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1345958" y="5762625"/>
            <a:ext cx="2254091" cy="1078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3213100" y="2562225"/>
            <a:ext cx="4397358" cy="2800767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2400" b="1" dirty="0">
                <a:solidFill>
                  <a:srgbClr val="FF0000"/>
                </a:solidFill>
                <a:latin typeface="돋움체" pitchFamily="49" charset="-127"/>
                <a:ea typeface="돋움체" pitchFamily="49" charset="-127"/>
              </a:rPr>
              <a:t>언론홍보기사의 </a:t>
            </a:r>
            <a:r>
              <a:rPr lang="ko-KR" altLang="en-US" sz="2400" b="1" dirty="0" smtClean="0">
                <a:solidFill>
                  <a:srgbClr val="FF0000"/>
                </a:solidFill>
                <a:latin typeface="돋움체" pitchFamily="49" charset="-127"/>
                <a:ea typeface="돋움체" pitchFamily="49" charset="-127"/>
              </a:rPr>
              <a:t>특징</a:t>
            </a:r>
            <a:endParaRPr lang="ko-KR" altLang="en-US" sz="2400" b="1" dirty="0">
              <a:solidFill>
                <a:srgbClr val="FF0000"/>
              </a:solidFill>
              <a:latin typeface="돋움체" pitchFamily="49" charset="-127"/>
              <a:ea typeface="돋움체" pitchFamily="49" charset="-127"/>
            </a:endParaRPr>
          </a:p>
          <a:p>
            <a:pPr marL="228600" indent="-228600">
              <a:lnSpc>
                <a:spcPct val="200000"/>
              </a:lnSpc>
              <a:buAutoNum type="arabicPeriod"/>
            </a:pPr>
            <a:r>
              <a:rPr lang="ko-KR" altLang="en-US" sz="1600" dirty="0" smtClean="0">
                <a:latin typeface="+mn-ea"/>
              </a:rPr>
              <a:t>언론기사를 통한 신뢰도가 높아짐</a:t>
            </a:r>
            <a:endParaRPr lang="en-US" altLang="ko-KR" sz="1600" dirty="0" smtClean="0">
              <a:latin typeface="+mn-ea"/>
            </a:endParaRPr>
          </a:p>
          <a:p>
            <a:pPr marL="228600" indent="-228600">
              <a:lnSpc>
                <a:spcPct val="200000"/>
              </a:lnSpc>
              <a:buAutoNum type="arabicPeriod"/>
            </a:pPr>
            <a:r>
              <a:rPr lang="ko-KR" altLang="en-US" sz="1600" dirty="0" smtClean="0">
                <a:latin typeface="+mn-ea"/>
              </a:rPr>
              <a:t>저렴한 비용 대비 높은 홍보효과</a:t>
            </a:r>
            <a:endParaRPr lang="en-US" altLang="ko-KR" sz="1600" dirty="0" smtClean="0">
              <a:latin typeface="+mn-ea"/>
            </a:endParaRPr>
          </a:p>
          <a:p>
            <a:pPr marL="228600" indent="-228600">
              <a:lnSpc>
                <a:spcPct val="200000"/>
              </a:lnSpc>
              <a:buAutoNum type="arabicPeriod"/>
            </a:pPr>
            <a:r>
              <a:rPr lang="ko-KR" altLang="en-US" sz="1600" dirty="0" smtClean="0">
                <a:latin typeface="+mn-ea"/>
              </a:rPr>
              <a:t>사용자의 만족도를 높여 광고효과를 극대화</a:t>
            </a:r>
            <a:endParaRPr lang="en-US" altLang="ko-KR" sz="1600" dirty="0" smtClean="0">
              <a:latin typeface="+mn-ea"/>
            </a:endParaRPr>
          </a:p>
          <a:p>
            <a:pPr marL="228600" indent="-228600">
              <a:lnSpc>
                <a:spcPct val="200000"/>
              </a:lnSpc>
              <a:buAutoNum type="arabicPeriod"/>
            </a:pPr>
            <a:r>
              <a:rPr lang="ko-KR" altLang="en-US" sz="1600" dirty="0" smtClean="0">
                <a:latin typeface="+mn-ea"/>
              </a:rPr>
              <a:t>고정적인 노출효과를 보장합니다</a:t>
            </a:r>
            <a:r>
              <a:rPr lang="en-US" altLang="ko-KR" sz="1600" dirty="0" smtClean="0">
                <a:latin typeface="+mn-ea"/>
              </a:rPr>
              <a:t>.</a:t>
            </a:r>
            <a:endParaRPr lang="ko-KR" altLang="en-US" sz="1600" dirty="0" smtClean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2967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직사각형 92"/>
          <p:cNvSpPr/>
          <p:nvPr/>
        </p:nvSpPr>
        <p:spPr>
          <a:xfrm>
            <a:off x="4671741" y="1438273"/>
            <a:ext cx="4566079" cy="285752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5000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Freeform 28"/>
          <p:cNvSpPr>
            <a:spLocks/>
          </p:cNvSpPr>
          <p:nvPr/>
        </p:nvSpPr>
        <p:spPr bwMode="auto">
          <a:xfrm rot="16200000" flipV="1">
            <a:off x="4558506" y="4106113"/>
            <a:ext cx="1728787" cy="1108075"/>
          </a:xfrm>
          <a:custGeom>
            <a:avLst/>
            <a:gdLst>
              <a:gd name="T0" fmla="*/ 2147483647 w 2785"/>
              <a:gd name="T1" fmla="*/ 0 h 2009"/>
              <a:gd name="T2" fmla="*/ 2147483647 w 2785"/>
              <a:gd name="T3" fmla="*/ 2147483647 h 2009"/>
              <a:gd name="T4" fmla="*/ 2147483647 w 2785"/>
              <a:gd name="T5" fmla="*/ 2147483647 h 2009"/>
              <a:gd name="T6" fmla="*/ 2147483647 w 2785"/>
              <a:gd name="T7" fmla="*/ 2147483647 h 2009"/>
              <a:gd name="T8" fmla="*/ 2147483647 w 2785"/>
              <a:gd name="T9" fmla="*/ 2147483647 h 2009"/>
              <a:gd name="T10" fmla="*/ 2147483647 w 2785"/>
              <a:gd name="T11" fmla="*/ 2147483647 h 2009"/>
              <a:gd name="T12" fmla="*/ 2147483647 w 2785"/>
              <a:gd name="T13" fmla="*/ 2147483647 h 2009"/>
              <a:gd name="T14" fmla="*/ 2147483647 w 2785"/>
              <a:gd name="T15" fmla="*/ 2147483647 h 2009"/>
              <a:gd name="T16" fmla="*/ 2147483647 w 2785"/>
              <a:gd name="T17" fmla="*/ 2147483647 h 2009"/>
              <a:gd name="T18" fmla="*/ 2147483647 w 2785"/>
              <a:gd name="T19" fmla="*/ 2147483647 h 2009"/>
              <a:gd name="T20" fmla="*/ 2147483647 w 2785"/>
              <a:gd name="T21" fmla="*/ 2147483647 h 2009"/>
              <a:gd name="T22" fmla="*/ 0 w 2785"/>
              <a:gd name="T23" fmla="*/ 2147483647 h 2009"/>
              <a:gd name="T24" fmla="*/ 2147483647 w 2785"/>
              <a:gd name="T25" fmla="*/ 2147483647 h 2009"/>
              <a:gd name="T26" fmla="*/ 2147483647 w 2785"/>
              <a:gd name="T27" fmla="*/ 2147483647 h 2009"/>
              <a:gd name="T28" fmla="*/ 2147483647 w 2785"/>
              <a:gd name="T29" fmla="*/ 2147483647 h 2009"/>
              <a:gd name="T30" fmla="*/ 2147483647 w 2785"/>
              <a:gd name="T31" fmla="*/ 2147483647 h 2009"/>
              <a:gd name="T32" fmla="*/ 2147483647 w 2785"/>
              <a:gd name="T33" fmla="*/ 2147483647 h 2009"/>
              <a:gd name="T34" fmla="*/ 2147483647 w 2785"/>
              <a:gd name="T35" fmla="*/ 2147483647 h 2009"/>
              <a:gd name="T36" fmla="*/ 2147483647 w 2785"/>
              <a:gd name="T37" fmla="*/ 2147483647 h 2009"/>
              <a:gd name="T38" fmla="*/ 2147483647 w 2785"/>
              <a:gd name="T39" fmla="*/ 2147483647 h 2009"/>
              <a:gd name="T40" fmla="*/ 2147483647 w 2785"/>
              <a:gd name="T41" fmla="*/ 2147483647 h 2009"/>
              <a:gd name="T42" fmla="*/ 2147483647 w 2785"/>
              <a:gd name="T43" fmla="*/ 2147483647 h 2009"/>
              <a:gd name="T44" fmla="*/ 2147483647 w 2785"/>
              <a:gd name="T45" fmla="*/ 2147483647 h 2009"/>
              <a:gd name="T46" fmla="*/ 2147483647 w 2785"/>
              <a:gd name="T47" fmla="*/ 0 h 2009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2785"/>
              <a:gd name="T73" fmla="*/ 0 h 2009"/>
              <a:gd name="T74" fmla="*/ 2785 w 2785"/>
              <a:gd name="T75" fmla="*/ 2009 h 2009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2785" h="2009">
                <a:moveTo>
                  <a:pt x="1400" y="0"/>
                </a:moveTo>
                <a:lnTo>
                  <a:pt x="184" y="712"/>
                </a:lnTo>
                <a:lnTo>
                  <a:pt x="760" y="712"/>
                </a:lnTo>
                <a:lnTo>
                  <a:pt x="760" y="920"/>
                </a:lnTo>
                <a:lnTo>
                  <a:pt x="720" y="1152"/>
                </a:lnTo>
                <a:lnTo>
                  <a:pt x="640" y="1352"/>
                </a:lnTo>
                <a:lnTo>
                  <a:pt x="560" y="1536"/>
                </a:lnTo>
                <a:lnTo>
                  <a:pt x="464" y="1672"/>
                </a:lnTo>
                <a:lnTo>
                  <a:pt x="328" y="1824"/>
                </a:lnTo>
                <a:lnTo>
                  <a:pt x="208" y="1912"/>
                </a:lnTo>
                <a:lnTo>
                  <a:pt x="96" y="1976"/>
                </a:lnTo>
                <a:lnTo>
                  <a:pt x="0" y="2008"/>
                </a:lnTo>
                <a:lnTo>
                  <a:pt x="2784" y="2008"/>
                </a:lnTo>
                <a:lnTo>
                  <a:pt x="2664" y="1952"/>
                </a:lnTo>
                <a:lnTo>
                  <a:pt x="2568" y="1904"/>
                </a:lnTo>
                <a:lnTo>
                  <a:pt x="2456" y="1808"/>
                </a:lnTo>
                <a:lnTo>
                  <a:pt x="2288" y="1616"/>
                </a:lnTo>
                <a:lnTo>
                  <a:pt x="2200" y="1448"/>
                </a:lnTo>
                <a:lnTo>
                  <a:pt x="2128" y="1272"/>
                </a:lnTo>
                <a:lnTo>
                  <a:pt x="2080" y="1080"/>
                </a:lnTo>
                <a:lnTo>
                  <a:pt x="2048" y="848"/>
                </a:lnTo>
                <a:lnTo>
                  <a:pt x="2032" y="712"/>
                </a:lnTo>
                <a:lnTo>
                  <a:pt x="2584" y="712"/>
                </a:lnTo>
                <a:lnTo>
                  <a:pt x="1400" y="0"/>
                </a:lnTo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round/>
            <a:headEnd/>
            <a:tailEnd/>
          </a:ln>
          <a:scene3d>
            <a:camera prst="legacyObliqueBottom"/>
            <a:lightRig rig="legacyFlat3" dir="b"/>
          </a:scene3d>
          <a:sp3d extrusionH="61900" prstMaterial="legacyMatte">
            <a:bevelT w="13500" h="13500" prst="angle"/>
            <a:bevelB w="13500" h="13500" prst="angle"/>
            <a:extrusionClr>
              <a:srgbClr val="CEE3F6"/>
            </a:extrusionClr>
          </a:sp3d>
        </p:spPr>
        <p:txBody>
          <a:bodyPr wrap="none" anchor="ctr">
            <a:flatTx/>
          </a:bodyPr>
          <a:lstStyle/>
          <a:p>
            <a:endParaRPr lang="ko-KR" altLang="en-US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18680" y="39135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83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8680" y="100817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70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2"/>
          <p:cNvSpPr txBox="1"/>
          <p:nvPr/>
        </p:nvSpPr>
        <p:spPr>
          <a:xfrm>
            <a:off x="10404445" y="188766"/>
            <a:ext cx="200055" cy="916134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o-KR" altLang="en-US" sz="1300" dirty="0" smtClean="0">
                <a:solidFill>
                  <a:srgbClr val="FFFFFF"/>
                </a:solidFill>
                <a:latin typeface="Arial Unicode MS"/>
                <a:cs typeface="Arial Unicode MS"/>
              </a:rPr>
              <a:t>의료 </a:t>
            </a:r>
            <a:r>
              <a:rPr sz="1300" dirty="0" err="1" smtClean="0">
                <a:solidFill>
                  <a:srgbClr val="FFFFFF"/>
                </a:solidFill>
                <a:latin typeface="Arial Unicode MS"/>
                <a:cs typeface="Arial Unicode MS"/>
              </a:rPr>
              <a:t>마케팅</a:t>
            </a:r>
            <a:endParaRPr sz="1300" dirty="0">
              <a:latin typeface="Arial Unicode MS"/>
              <a:cs typeface="Arial Unicode MS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768115" y="7267386"/>
            <a:ext cx="3155031" cy="2086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756" dirty="0">
                <a:solidFill>
                  <a:schemeClr val="tx1">
                    <a:lumMod val="50000"/>
                    <a:lumOff val="50000"/>
                  </a:schemeClr>
                </a:solidFill>
                <a:latin typeface="AvantGarde Bk BT" panose="020B0402020202020204" pitchFamily="34" charset="0"/>
              </a:rPr>
              <a:t>Copyright ⓒ 2016 RE&amp;COMMUNICATION CO., Ltd. All rights reserved.</a:t>
            </a:r>
            <a:endParaRPr lang="ko-KR" altLang="en-US" sz="756" dirty="0">
              <a:solidFill>
                <a:schemeClr val="tx1">
                  <a:lumMod val="50000"/>
                  <a:lumOff val="50000"/>
                </a:schemeClr>
              </a:solidFill>
              <a:latin typeface="AvantGarde Bk BT" panose="020B0402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298836" y="537746"/>
            <a:ext cx="1635384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[</a:t>
            </a: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언론매체 광고</a:t>
            </a:r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]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36296" y="518982"/>
            <a:ext cx="38779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온라인 광고마케팅 종류 및 특징</a:t>
            </a:r>
            <a:endParaRPr lang="ko-KR" altLang="en-US" sz="2000" b="1" i="1" dirty="0">
              <a:solidFill>
                <a:srgbClr val="FF0000"/>
              </a:solidFill>
              <a:latin typeface="+mn-ea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404" y="4594925"/>
            <a:ext cx="1320604" cy="2691700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104" y="4594924"/>
            <a:ext cx="1320603" cy="2691699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408" y="4594925"/>
            <a:ext cx="1320604" cy="26917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641024" y="6247002"/>
            <a:ext cx="91563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>
                <a:solidFill>
                  <a:srgbClr val="C00000"/>
                </a:solidFill>
              </a:rPr>
              <a:t>외</a:t>
            </a:r>
            <a:r>
              <a:rPr lang="en-US" altLang="ko-KR" sz="1000" b="1" dirty="0" smtClean="0">
                <a:solidFill>
                  <a:srgbClr val="C00000"/>
                </a:solidFill>
              </a:rPr>
              <a:t> </a:t>
            </a:r>
            <a:r>
              <a:rPr lang="ko-KR" altLang="en-US" sz="1000" b="1" dirty="0" smtClean="0">
                <a:solidFill>
                  <a:srgbClr val="C00000"/>
                </a:solidFill>
              </a:rPr>
              <a:t>다수 매체</a:t>
            </a:r>
            <a:endParaRPr lang="ko-KR" altLang="en-US" sz="1000" b="1" dirty="0">
              <a:solidFill>
                <a:srgbClr val="C00000"/>
              </a:solidFill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6289725" y="3366682"/>
            <a:ext cx="3078738" cy="2798963"/>
            <a:chOff x="6466206" y="2996952"/>
            <a:chExt cx="3078738" cy="2798963"/>
          </a:xfrm>
        </p:grpSpPr>
        <p:sp>
          <p:nvSpPr>
            <p:cNvPr id="19" name="모서리가 둥근 직사각형 18"/>
            <p:cNvSpPr/>
            <p:nvPr/>
          </p:nvSpPr>
          <p:spPr>
            <a:xfrm>
              <a:off x="6466206" y="2996952"/>
              <a:ext cx="3078738" cy="2798963"/>
            </a:xfrm>
            <a:prstGeom prst="roundRect">
              <a:avLst>
                <a:gd name="adj" fmla="val 4339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pic>
          <p:nvPicPr>
            <p:cNvPr id="20" name="Picture 44" descr="http://wimg.realclick.co.kr/media_img/icon_s/partner2_moneytoday.jpg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593744" y="4383293"/>
              <a:ext cx="751744" cy="255409"/>
            </a:xfrm>
            <a:prstGeom prst="rect">
              <a:avLst/>
            </a:prstGeom>
            <a:noFill/>
            <a:ln w="3175">
              <a:solidFill>
                <a:schemeClr val="accent2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</p:pic>
        <p:pic>
          <p:nvPicPr>
            <p:cNvPr id="21" name="Picture 49" descr="http://wimg.realclick.co.kr/media_img/icon_s/partner2_donga.jpg">
              <a:hlinkClick r:id="rId7"/>
            </p:cNvPr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7585692" y="3426655"/>
              <a:ext cx="750427" cy="255409"/>
            </a:xfrm>
            <a:prstGeom prst="rect">
              <a:avLst/>
            </a:prstGeom>
            <a:noFill/>
            <a:ln w="3175">
              <a:solidFill>
                <a:schemeClr val="accent2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</p:pic>
        <p:pic>
          <p:nvPicPr>
            <p:cNvPr id="22" name="Picture 69" descr="http://wimg.realclick.co.kr/media_img/icon_s/partner2_seoul2.jpg">
              <a:hlinkClick r:id="rId9"/>
            </p:cNvPr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6595934" y="3426811"/>
              <a:ext cx="750427" cy="255409"/>
            </a:xfrm>
            <a:prstGeom prst="rect">
              <a:avLst/>
            </a:prstGeom>
            <a:noFill/>
            <a:ln w="3175">
              <a:solidFill>
                <a:schemeClr val="accent2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</p:pic>
        <p:pic>
          <p:nvPicPr>
            <p:cNvPr id="23" name="Picture 81" descr="http://wimg.realclick.co.kr/media_img/icon_s/partner2_mbn.jpg">
              <a:hlinkClick r:id="rId11"/>
            </p:cNvPr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7585692" y="3747082"/>
              <a:ext cx="750427" cy="255409"/>
            </a:xfrm>
            <a:prstGeom prst="rect">
              <a:avLst/>
            </a:prstGeom>
            <a:noFill/>
            <a:ln w="3175">
              <a:solidFill>
                <a:schemeClr val="accent2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</p:pic>
        <p:pic>
          <p:nvPicPr>
            <p:cNvPr id="24" name="Picture 90" descr="http://wimg.realclick.co.kr/media_img/icon_s/partner2_dt.jpg">
              <a:hlinkClick r:id="rId13"/>
            </p:cNvPr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7585692" y="3106228"/>
              <a:ext cx="751744" cy="255409"/>
            </a:xfrm>
            <a:prstGeom prst="rect">
              <a:avLst/>
            </a:prstGeom>
            <a:noFill/>
            <a:ln w="3175">
              <a:solidFill>
                <a:schemeClr val="accent2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</p:pic>
        <p:pic>
          <p:nvPicPr>
            <p:cNvPr id="25" name="Picture 109" descr="http://wimg.realclick.co.kr/media_img/icon_s/partner2_nocut.jpg">
              <a:hlinkClick r:id="rId15"/>
            </p:cNvPr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8593744" y="3122027"/>
              <a:ext cx="751744" cy="239610"/>
            </a:xfrm>
            <a:prstGeom prst="rect">
              <a:avLst/>
            </a:prstGeom>
            <a:noFill/>
            <a:ln w="3175">
              <a:solidFill>
                <a:schemeClr val="accent2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</p:pic>
        <p:pic>
          <p:nvPicPr>
            <p:cNvPr id="26" name="Picture 114" descr="http://wimg.realclick.co.kr/media_img/icon_s/partner2_bizchosun.jpg">
              <a:hlinkClick r:id="rId17"/>
            </p:cNvPr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7585692" y="4067509"/>
              <a:ext cx="750427" cy="255409"/>
            </a:xfrm>
            <a:prstGeom prst="rect">
              <a:avLst/>
            </a:prstGeom>
            <a:noFill/>
            <a:ln w="3175">
              <a:solidFill>
                <a:schemeClr val="accent2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</p:pic>
        <p:pic>
          <p:nvPicPr>
            <p:cNvPr id="27" name="Picture 123" descr="http://wimg.realclick.co.kr/media_img/icon_s/partner2_mtoday.jpg">
              <a:hlinkClick r:id="rId19"/>
            </p:cNvPr>
            <p:cNvPicPr>
              <a:picLocks noChangeAspect="1" noChangeArrowheads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8593744" y="3425363"/>
              <a:ext cx="751744" cy="255409"/>
            </a:xfrm>
            <a:prstGeom prst="rect">
              <a:avLst/>
            </a:prstGeom>
            <a:noFill/>
            <a:ln w="3175">
              <a:solidFill>
                <a:schemeClr val="accent2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</p:pic>
        <p:pic>
          <p:nvPicPr>
            <p:cNvPr id="28" name="Picture 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85692" y="4709107"/>
              <a:ext cx="785023" cy="251940"/>
            </a:xfrm>
            <a:prstGeom prst="rect">
              <a:avLst/>
            </a:prstGeom>
            <a:noFill/>
            <a:ln w="9525">
              <a:solidFill>
                <a:schemeClr val="accent2">
                  <a:lumMod val="20000"/>
                  <a:lumOff val="80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9" name="Picture 7"/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93744" y="3744498"/>
              <a:ext cx="751743" cy="255934"/>
            </a:xfrm>
            <a:prstGeom prst="rect">
              <a:avLst/>
            </a:prstGeom>
            <a:noFill/>
            <a:ln w="9525">
              <a:solidFill>
                <a:schemeClr val="accent2">
                  <a:lumMod val="20000"/>
                  <a:lumOff val="80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30" name="그룹 29"/>
            <p:cNvGrpSpPr/>
            <p:nvPr/>
          </p:nvGrpSpPr>
          <p:grpSpPr>
            <a:xfrm>
              <a:off x="8593744" y="4064158"/>
              <a:ext cx="751743" cy="255409"/>
              <a:chOff x="3943285" y="2132856"/>
              <a:chExt cx="751743" cy="255409"/>
            </a:xfrm>
          </p:grpSpPr>
          <p:pic>
            <p:nvPicPr>
              <p:cNvPr id="72" name="Picture 19"/>
              <p:cNvPicPr>
                <a:picLocks noChangeAspect="1" noChangeArrowheads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06514" y="2204864"/>
                <a:ext cx="625283" cy="1465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73" name="직사각형 72"/>
              <p:cNvSpPr/>
              <p:nvPr/>
            </p:nvSpPr>
            <p:spPr>
              <a:xfrm>
                <a:off x="3943285" y="2132856"/>
                <a:ext cx="751743" cy="255409"/>
              </a:xfrm>
              <a:prstGeom prst="rect">
                <a:avLst/>
              </a:prstGeom>
              <a:noFill/>
              <a:ln w="317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31" name="그룹 30"/>
            <p:cNvGrpSpPr/>
            <p:nvPr/>
          </p:nvGrpSpPr>
          <p:grpSpPr>
            <a:xfrm>
              <a:off x="7585692" y="4387936"/>
              <a:ext cx="751743" cy="256153"/>
              <a:chOff x="3943285" y="2463463"/>
              <a:chExt cx="751743" cy="256153"/>
            </a:xfrm>
          </p:grpSpPr>
          <p:pic>
            <p:nvPicPr>
              <p:cNvPr id="70" name="Picture 49" descr="http://wimg.realclick.co.kr/media_img/icon_s/partner2_stoo.jpg">
                <a:hlinkClick r:id="rId24"/>
              </p:cNvPr>
              <p:cNvPicPr>
                <a:picLocks noChangeAspect="1" noChangeArrowheads="1"/>
              </p:cNvPicPr>
              <p:nvPr/>
            </p:nvPicPr>
            <p:blipFill>
              <a:blip r:embed="rId2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05794" y="2485611"/>
                <a:ext cx="643978" cy="2340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1" name="직사각형 70"/>
              <p:cNvSpPr/>
              <p:nvPr/>
            </p:nvSpPr>
            <p:spPr>
              <a:xfrm>
                <a:off x="3943285" y="2463463"/>
                <a:ext cx="751743" cy="255409"/>
              </a:xfrm>
              <a:prstGeom prst="rect">
                <a:avLst/>
              </a:prstGeom>
              <a:noFill/>
              <a:ln w="317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34" name="그룹 33"/>
            <p:cNvGrpSpPr/>
            <p:nvPr/>
          </p:nvGrpSpPr>
          <p:grpSpPr>
            <a:xfrm>
              <a:off x="6595934" y="4067977"/>
              <a:ext cx="751743" cy="255409"/>
              <a:chOff x="3943285" y="2793506"/>
              <a:chExt cx="751743" cy="255409"/>
            </a:xfrm>
          </p:grpSpPr>
          <p:pic>
            <p:nvPicPr>
              <p:cNvPr id="68" name="Picture 5"/>
              <p:cNvPicPr>
                <a:picLocks noChangeAspect="1" noChangeArrowheads="1"/>
              </p:cNvPicPr>
              <p:nvPr/>
            </p:nvPicPr>
            <p:blipFill>
              <a:blip r:embed="rId2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09899" y="2861174"/>
                <a:ext cx="631635" cy="1211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69" name="직사각형 68"/>
              <p:cNvSpPr/>
              <p:nvPr/>
            </p:nvSpPr>
            <p:spPr>
              <a:xfrm>
                <a:off x="3943285" y="2793506"/>
                <a:ext cx="751743" cy="255409"/>
              </a:xfrm>
              <a:prstGeom prst="rect">
                <a:avLst/>
              </a:prstGeom>
              <a:noFill/>
              <a:ln w="317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35" name="그룹 34"/>
            <p:cNvGrpSpPr/>
            <p:nvPr/>
          </p:nvGrpSpPr>
          <p:grpSpPr>
            <a:xfrm>
              <a:off x="6595934" y="3747394"/>
              <a:ext cx="751743" cy="255409"/>
              <a:chOff x="3943285" y="3944674"/>
              <a:chExt cx="751743" cy="255409"/>
            </a:xfrm>
          </p:grpSpPr>
          <p:pic>
            <p:nvPicPr>
              <p:cNvPr id="66" name="Picture 17"/>
              <p:cNvPicPr>
                <a:picLocks noChangeAspect="1" noChangeArrowheads="1"/>
              </p:cNvPicPr>
              <p:nvPr/>
            </p:nvPicPr>
            <p:blipFill>
              <a:blip r:embed="rId2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56477" y="4004093"/>
                <a:ext cx="725356" cy="1365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67" name="직사각형 66"/>
              <p:cNvSpPr/>
              <p:nvPr/>
            </p:nvSpPr>
            <p:spPr>
              <a:xfrm>
                <a:off x="3943285" y="3944674"/>
                <a:ext cx="751743" cy="255409"/>
              </a:xfrm>
              <a:prstGeom prst="rect">
                <a:avLst/>
              </a:prstGeom>
              <a:noFill/>
              <a:ln w="317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36" name="그룹 35"/>
            <p:cNvGrpSpPr/>
            <p:nvPr/>
          </p:nvGrpSpPr>
          <p:grpSpPr>
            <a:xfrm>
              <a:off x="8593744" y="5350307"/>
              <a:ext cx="751743" cy="255409"/>
              <a:chOff x="3943285" y="4289010"/>
              <a:chExt cx="751743" cy="255409"/>
            </a:xfrm>
          </p:grpSpPr>
          <p:pic>
            <p:nvPicPr>
              <p:cNvPr id="64" name="Picture 7" descr="대한민국 대표 주간신문 - 일요신문"/>
              <p:cNvPicPr>
                <a:picLocks noChangeAspect="1" noChangeArrowheads="1"/>
              </p:cNvPicPr>
              <p:nvPr/>
            </p:nvPicPr>
            <p:blipFill>
              <a:blip r:embed="rId2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57505" y="4316450"/>
                <a:ext cx="323298" cy="20970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5" name="직사각형 64"/>
              <p:cNvSpPr/>
              <p:nvPr/>
            </p:nvSpPr>
            <p:spPr>
              <a:xfrm>
                <a:off x="3943285" y="4289010"/>
                <a:ext cx="751743" cy="255409"/>
              </a:xfrm>
              <a:prstGeom prst="rect">
                <a:avLst/>
              </a:prstGeom>
              <a:noFill/>
              <a:ln w="317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37" name="그룹 36"/>
            <p:cNvGrpSpPr/>
            <p:nvPr/>
          </p:nvGrpSpPr>
          <p:grpSpPr>
            <a:xfrm>
              <a:off x="6595934" y="5029726"/>
              <a:ext cx="751743" cy="255409"/>
              <a:chOff x="3943285" y="5277671"/>
              <a:chExt cx="751743" cy="255409"/>
            </a:xfrm>
          </p:grpSpPr>
          <p:pic>
            <p:nvPicPr>
              <p:cNvPr id="62" name="Picture 19"/>
              <p:cNvPicPr>
                <a:picLocks noChangeAspect="1" noChangeArrowheads="1"/>
              </p:cNvPicPr>
              <p:nvPr/>
            </p:nvPicPr>
            <p:blipFill>
              <a:blip r:embed="rId2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26375" y="5315116"/>
                <a:ext cx="577553" cy="1936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63" name="직사각형 62"/>
              <p:cNvSpPr/>
              <p:nvPr/>
            </p:nvSpPr>
            <p:spPr>
              <a:xfrm>
                <a:off x="3943285" y="5277671"/>
                <a:ext cx="751743" cy="255409"/>
              </a:xfrm>
              <a:prstGeom prst="rect">
                <a:avLst/>
              </a:prstGeom>
              <a:noFill/>
              <a:ln w="317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38" name="그룹 37"/>
            <p:cNvGrpSpPr/>
            <p:nvPr/>
          </p:nvGrpSpPr>
          <p:grpSpPr>
            <a:xfrm>
              <a:off x="7585692" y="5346491"/>
              <a:ext cx="751743" cy="259225"/>
              <a:chOff x="3943285" y="5576744"/>
              <a:chExt cx="751743" cy="259225"/>
            </a:xfrm>
          </p:grpSpPr>
          <p:pic>
            <p:nvPicPr>
              <p:cNvPr id="60" name="Picture 9" descr="http://image.tvdaily.co.kr/upimages/logo.gif"/>
              <p:cNvPicPr>
                <a:picLocks noChangeAspect="1" noChangeArrowheads="1"/>
              </p:cNvPicPr>
              <p:nvPr/>
            </p:nvPicPr>
            <p:blipFill>
              <a:blip r:embed="rId3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4888" y="5605716"/>
                <a:ext cx="682681" cy="2302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1" name="직사각형 60"/>
              <p:cNvSpPr/>
              <p:nvPr/>
            </p:nvSpPr>
            <p:spPr>
              <a:xfrm>
                <a:off x="3943285" y="5576744"/>
                <a:ext cx="751743" cy="255409"/>
              </a:xfrm>
              <a:prstGeom prst="rect">
                <a:avLst/>
              </a:prstGeom>
              <a:noFill/>
              <a:ln w="317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39" name="그룹 38"/>
            <p:cNvGrpSpPr/>
            <p:nvPr/>
          </p:nvGrpSpPr>
          <p:grpSpPr>
            <a:xfrm>
              <a:off x="6595934" y="5350307"/>
              <a:ext cx="751743" cy="255409"/>
              <a:chOff x="3943285" y="5909895"/>
              <a:chExt cx="751743" cy="255409"/>
            </a:xfrm>
          </p:grpSpPr>
          <p:pic>
            <p:nvPicPr>
              <p:cNvPr id="58" name="Picture 11" descr="오마이뉴스 메인 가기"/>
              <p:cNvPicPr>
                <a:picLocks noChangeAspect="1" noChangeArrowheads="1"/>
              </p:cNvPicPr>
              <p:nvPr/>
            </p:nvPicPr>
            <p:blipFill rotWithShape="1">
              <a:blip r:embed="rId3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0222"/>
              <a:stretch/>
            </p:blipFill>
            <p:spPr bwMode="auto">
              <a:xfrm>
                <a:off x="4027720" y="5967381"/>
                <a:ext cx="622052" cy="1558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9" name="직사각형 58"/>
              <p:cNvSpPr/>
              <p:nvPr/>
            </p:nvSpPr>
            <p:spPr>
              <a:xfrm>
                <a:off x="3943285" y="5909895"/>
                <a:ext cx="751743" cy="255409"/>
              </a:xfrm>
              <a:prstGeom prst="rect">
                <a:avLst/>
              </a:prstGeom>
              <a:noFill/>
              <a:ln w="317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40" name="그룹 39"/>
            <p:cNvGrpSpPr/>
            <p:nvPr/>
          </p:nvGrpSpPr>
          <p:grpSpPr>
            <a:xfrm>
              <a:off x="7585692" y="5026065"/>
              <a:ext cx="751743" cy="255409"/>
              <a:chOff x="4843185" y="1772816"/>
              <a:chExt cx="751743" cy="255409"/>
            </a:xfrm>
          </p:grpSpPr>
          <p:sp>
            <p:nvSpPr>
              <p:cNvPr id="56" name="직사각형 55"/>
              <p:cNvSpPr/>
              <p:nvPr/>
            </p:nvSpPr>
            <p:spPr>
              <a:xfrm>
                <a:off x="4843185" y="1772816"/>
                <a:ext cx="751743" cy="255409"/>
              </a:xfrm>
              <a:prstGeom prst="rect">
                <a:avLst/>
              </a:prstGeom>
              <a:noFill/>
              <a:ln w="317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57" name="Picture 12"/>
              <p:cNvPicPr>
                <a:picLocks noChangeAspect="1" noChangeArrowheads="1"/>
              </p:cNvPicPr>
              <p:nvPr/>
            </p:nvPicPr>
            <p:blipFill>
              <a:blip r:embed="rId3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95594" y="1855133"/>
                <a:ext cx="646374" cy="1017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41" name="그룹 40"/>
            <p:cNvGrpSpPr/>
            <p:nvPr/>
          </p:nvGrpSpPr>
          <p:grpSpPr>
            <a:xfrm>
              <a:off x="6595934" y="3106228"/>
              <a:ext cx="751743" cy="255409"/>
              <a:chOff x="4843185" y="2487292"/>
              <a:chExt cx="751743" cy="255409"/>
            </a:xfrm>
          </p:grpSpPr>
          <p:pic>
            <p:nvPicPr>
              <p:cNvPr id="54" name="Picture 13"/>
              <p:cNvPicPr>
                <a:picLocks noChangeAspect="1" noChangeArrowheads="1"/>
              </p:cNvPicPr>
              <p:nvPr/>
            </p:nvPicPr>
            <p:blipFill>
              <a:blip r:embed="rId3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0476" y="2536001"/>
                <a:ext cx="724444" cy="18361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5" name="직사각형 54"/>
              <p:cNvSpPr/>
              <p:nvPr/>
            </p:nvSpPr>
            <p:spPr>
              <a:xfrm>
                <a:off x="4843185" y="2487292"/>
                <a:ext cx="751743" cy="255409"/>
              </a:xfrm>
              <a:prstGeom prst="rect">
                <a:avLst/>
              </a:prstGeom>
              <a:noFill/>
              <a:ln w="317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42" name="그룹 41"/>
            <p:cNvGrpSpPr/>
            <p:nvPr/>
          </p:nvGrpSpPr>
          <p:grpSpPr>
            <a:xfrm>
              <a:off x="6595934" y="4709143"/>
              <a:ext cx="751743" cy="255409"/>
              <a:chOff x="4843185" y="2793505"/>
              <a:chExt cx="751743" cy="255409"/>
            </a:xfrm>
          </p:grpSpPr>
          <p:pic>
            <p:nvPicPr>
              <p:cNvPr id="52" name="Picture 15" descr="한국경제"/>
              <p:cNvPicPr>
                <a:picLocks noChangeAspect="1" noChangeArrowheads="1"/>
              </p:cNvPicPr>
              <p:nvPr/>
            </p:nvPicPr>
            <p:blipFill>
              <a:blip r:embed="rId3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28546" y="2849268"/>
                <a:ext cx="577553" cy="14689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3" name="직사각형 52"/>
              <p:cNvSpPr/>
              <p:nvPr/>
            </p:nvSpPr>
            <p:spPr>
              <a:xfrm>
                <a:off x="4843185" y="2793505"/>
                <a:ext cx="751743" cy="255409"/>
              </a:xfrm>
              <a:prstGeom prst="rect">
                <a:avLst/>
              </a:prstGeom>
              <a:noFill/>
              <a:ln w="317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43" name="그룹 42"/>
            <p:cNvGrpSpPr/>
            <p:nvPr/>
          </p:nvGrpSpPr>
          <p:grpSpPr>
            <a:xfrm>
              <a:off x="6595934" y="4388560"/>
              <a:ext cx="751743" cy="255409"/>
              <a:chOff x="4843185" y="3565862"/>
              <a:chExt cx="751743" cy="255409"/>
            </a:xfrm>
          </p:grpSpPr>
          <p:pic>
            <p:nvPicPr>
              <p:cNvPr id="50" name="Picture 12"/>
              <p:cNvPicPr>
                <a:picLocks noChangeAspect="1" noChangeArrowheads="1"/>
              </p:cNvPicPr>
              <p:nvPr/>
            </p:nvPicPr>
            <p:blipFill>
              <a:blip r:embed="rId3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7905" y="3630874"/>
                <a:ext cx="704111" cy="1244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1" name="직사각형 50"/>
              <p:cNvSpPr/>
              <p:nvPr/>
            </p:nvSpPr>
            <p:spPr>
              <a:xfrm>
                <a:off x="4843185" y="3565862"/>
                <a:ext cx="751743" cy="255409"/>
              </a:xfrm>
              <a:prstGeom prst="rect">
                <a:avLst/>
              </a:prstGeom>
              <a:noFill/>
              <a:ln w="317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44" name="그룹 43"/>
            <p:cNvGrpSpPr/>
            <p:nvPr/>
          </p:nvGrpSpPr>
          <p:grpSpPr>
            <a:xfrm>
              <a:off x="8593744" y="4702428"/>
              <a:ext cx="751743" cy="265019"/>
              <a:chOff x="4843185" y="3944673"/>
              <a:chExt cx="751743" cy="265019"/>
            </a:xfrm>
          </p:grpSpPr>
          <p:pic>
            <p:nvPicPr>
              <p:cNvPr id="48" name="Picture 17" descr="http://www.dongatv.com/images/logo.jpg"/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95148" y="3965300"/>
                <a:ext cx="444348" cy="24439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9" name="직사각형 48"/>
              <p:cNvSpPr/>
              <p:nvPr/>
            </p:nvSpPr>
            <p:spPr>
              <a:xfrm>
                <a:off x="4843185" y="3944673"/>
                <a:ext cx="751743" cy="255409"/>
              </a:xfrm>
              <a:prstGeom prst="rect">
                <a:avLst/>
              </a:prstGeom>
              <a:noFill/>
              <a:ln w="317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45" name="그룹 44"/>
            <p:cNvGrpSpPr/>
            <p:nvPr/>
          </p:nvGrpSpPr>
          <p:grpSpPr>
            <a:xfrm>
              <a:off x="8593744" y="5031173"/>
              <a:ext cx="751743" cy="255409"/>
              <a:chOff x="4843185" y="4295997"/>
              <a:chExt cx="751743" cy="255409"/>
            </a:xfrm>
          </p:grpSpPr>
          <p:pic>
            <p:nvPicPr>
              <p:cNvPr id="46" name="Picture 20"/>
              <p:cNvPicPr>
                <a:picLocks noChangeAspect="1" noChangeArrowheads="1"/>
              </p:cNvPicPr>
              <p:nvPr/>
            </p:nvPicPr>
            <p:blipFill>
              <a:blip r:embed="rId3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8997" y="4347592"/>
                <a:ext cx="714429" cy="16358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7" name="직사각형 46"/>
              <p:cNvSpPr/>
              <p:nvPr/>
            </p:nvSpPr>
            <p:spPr>
              <a:xfrm>
                <a:off x="4843185" y="4295997"/>
                <a:ext cx="751743" cy="255409"/>
              </a:xfrm>
              <a:prstGeom prst="rect">
                <a:avLst/>
              </a:prstGeom>
              <a:noFill/>
              <a:ln w="317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74" name="그룹 73"/>
          <p:cNvGrpSpPr/>
          <p:nvPr/>
        </p:nvGrpSpPr>
        <p:grpSpPr>
          <a:xfrm>
            <a:off x="1005498" y="1168171"/>
            <a:ext cx="3452006" cy="3375254"/>
            <a:chOff x="258201" y="1090711"/>
            <a:chExt cx="3452006" cy="3375254"/>
          </a:xfrm>
        </p:grpSpPr>
        <p:sp>
          <p:nvSpPr>
            <p:cNvPr id="75" name="모서리가 둥근 직사각형 74"/>
            <p:cNvSpPr/>
            <p:nvPr/>
          </p:nvSpPr>
          <p:spPr bwMode="auto">
            <a:xfrm>
              <a:off x="258201" y="1095702"/>
              <a:ext cx="3452006" cy="3370263"/>
            </a:xfrm>
            <a:prstGeom prst="roundRect">
              <a:avLst>
                <a:gd name="adj" fmla="val 4339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grpSp>
          <p:nvGrpSpPr>
            <p:cNvPr id="76" name="그룹 68"/>
            <p:cNvGrpSpPr>
              <a:grpSpLocks/>
            </p:cNvGrpSpPr>
            <p:nvPr/>
          </p:nvGrpSpPr>
          <p:grpSpPr bwMode="auto">
            <a:xfrm>
              <a:off x="363571" y="1090711"/>
              <a:ext cx="3151907" cy="3375182"/>
              <a:chOff x="991766" y="2420938"/>
              <a:chExt cx="2926184" cy="3790950"/>
            </a:xfrm>
          </p:grpSpPr>
          <p:pic>
            <p:nvPicPr>
              <p:cNvPr id="77" name="Picture 21"/>
              <p:cNvPicPr>
                <a:picLocks noChangeAspect="1" noChangeArrowheads="1"/>
              </p:cNvPicPr>
              <p:nvPr/>
            </p:nvPicPr>
            <p:blipFill>
              <a:blip r:embed="rId38" cstate="print">
                <a:lum contrast="6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00175" y="2420938"/>
                <a:ext cx="2374900" cy="36827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8" name="Picture 23" descr="http://user.realclick.co.kr/user_img/tmp/ys0320/dklibro_real1320849471_111109234116_8.jpg"/>
              <p:cNvPicPr>
                <a:picLocks noChangeAspect="1" noChangeArrowheads="1"/>
              </p:cNvPicPr>
              <p:nvPr/>
            </p:nvPicPr>
            <p:blipFill>
              <a:blip r:embed="rId3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40113" y="2708275"/>
                <a:ext cx="360362" cy="1800225"/>
              </a:xfrm>
              <a:prstGeom prst="rect">
                <a:avLst/>
              </a:prstGeom>
              <a:solidFill>
                <a:srgbClr val="92D050">
                  <a:alpha val="79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9" name="Picture 43" descr="http://user.realclick.co.kr/user_img/tmp/dealtable/pkg25399_111129175211_3.gif"/>
              <p:cNvPicPr>
                <a:picLocks noChangeAspect="1" noChangeArrowheads="1"/>
              </p:cNvPicPr>
              <p:nvPr/>
            </p:nvPicPr>
            <p:blipFill>
              <a:blip r:embed="rId40" cstate="print"/>
              <a:srcRect/>
              <a:stretch>
                <a:fillRect/>
              </a:stretch>
            </p:blipFill>
            <p:spPr bwMode="auto">
              <a:xfrm>
                <a:off x="1501427" y="2722563"/>
                <a:ext cx="704952" cy="296863"/>
              </a:xfrm>
              <a:prstGeom prst="rect">
                <a:avLst/>
              </a:prstGeom>
              <a:solidFill>
                <a:srgbClr val="92D050">
                  <a:alpha val="80000"/>
                </a:srgb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</p:pic>
          <p:pic>
            <p:nvPicPr>
              <p:cNvPr id="80" name="Picture 73" descr="http://user.realclick.co.kr/user_img/tmp/hunger/hunger1316766388_110923173300_9.jpg"/>
              <p:cNvPicPr>
                <a:picLocks noChangeAspect="1" noChangeArrowheads="1"/>
              </p:cNvPicPr>
              <p:nvPr/>
            </p:nvPicPr>
            <p:blipFill>
              <a:blip r:embed="rId4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84350" y="3573463"/>
                <a:ext cx="892175" cy="863600"/>
              </a:xfrm>
              <a:prstGeom prst="rect">
                <a:avLst/>
              </a:prstGeom>
              <a:solidFill>
                <a:srgbClr val="92D050">
                  <a:alpha val="79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1" name="Picture 51" descr="http://user.realclick.co.kr/user_img/tmp/seoulmesse/seoulmesse1321339420_111115154638_10.gif"/>
              <p:cNvPicPr>
                <a:picLocks noChangeAspect="1" noChangeArrowheads="1"/>
              </p:cNvPicPr>
              <p:nvPr/>
            </p:nvPicPr>
            <p:blipFill>
              <a:blip r:embed="rId4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11325" y="5876925"/>
                <a:ext cx="1152525" cy="215900"/>
              </a:xfrm>
              <a:prstGeom prst="rect">
                <a:avLst/>
              </a:prstGeom>
              <a:solidFill>
                <a:srgbClr val="92D050">
                  <a:alpha val="79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2" name="직사각형 81"/>
              <p:cNvSpPr/>
              <p:nvPr/>
            </p:nvSpPr>
            <p:spPr bwMode="auto">
              <a:xfrm>
                <a:off x="1501527" y="2728913"/>
                <a:ext cx="714375" cy="327025"/>
              </a:xfrm>
              <a:prstGeom prst="rect">
                <a:avLst/>
              </a:prstGeom>
              <a:solidFill>
                <a:srgbClr val="FF0000">
                  <a:alpha val="40000"/>
                </a:srgbClr>
              </a:solidFill>
              <a:ln w="9525">
                <a:solidFill>
                  <a:schemeClr val="accent2">
                    <a:lumMod val="60000"/>
                    <a:lumOff val="4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100" b="1" spc="50" dirty="0" err="1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나눔고딕" pitchFamily="50" charset="-127"/>
                    <a:ea typeface="나눔고딕" pitchFamily="50" charset="-127"/>
                  </a:rPr>
                  <a:t>상단</a:t>
                </a:r>
                <a:endParaRPr kumimoji="0" lang="en-US" altLang="ko-KR" sz="1100" b="1" spc="50" dirty="0" err="1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100" b="1" spc="50" dirty="0" err="1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나눔고딕" pitchFamily="50" charset="-127"/>
                    <a:ea typeface="나눔고딕" pitchFamily="50" charset="-127"/>
                  </a:rPr>
                  <a:t>배너</a:t>
                </a:r>
              </a:p>
            </p:txBody>
          </p:sp>
          <p:pic>
            <p:nvPicPr>
              <p:cNvPr id="83" name="Picture 65" descr="http://user.realclick.co.kr/user_img/tmp/emnet/pkg24871_111208092118_6.gif"/>
              <p:cNvPicPr>
                <a:picLocks noChangeAspect="1" noChangeArrowheads="1"/>
              </p:cNvPicPr>
              <p:nvPr/>
            </p:nvPicPr>
            <p:blipFill>
              <a:blip r:embed="rId4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35288" y="5229225"/>
                <a:ext cx="982662" cy="9826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4" name="직사각형 83"/>
              <p:cNvSpPr/>
              <p:nvPr/>
            </p:nvSpPr>
            <p:spPr bwMode="auto">
              <a:xfrm>
                <a:off x="3440113" y="2708275"/>
                <a:ext cx="369887" cy="1800225"/>
              </a:xfrm>
              <a:prstGeom prst="rect">
                <a:avLst/>
              </a:prstGeom>
              <a:solidFill>
                <a:srgbClr val="FF0000">
                  <a:alpha val="40000"/>
                </a:srgbClr>
              </a:solidFill>
              <a:ln w="9525">
                <a:solidFill>
                  <a:schemeClr val="accent2">
                    <a:lumMod val="60000"/>
                    <a:lumOff val="4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100" b="1" spc="50" dirty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나눔고딕" pitchFamily="50" charset="-127"/>
                    <a:ea typeface="나눔고딕" pitchFamily="50" charset="-127"/>
                  </a:rPr>
                  <a:t>우측   </a:t>
                </a:r>
                <a:endParaRPr kumimoji="0" lang="en-US" altLang="ko-KR" sz="11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en-US" altLang="ko-KR" sz="11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100" b="1" spc="50" dirty="0" err="1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나눔고딕" pitchFamily="50" charset="-127"/>
                    <a:ea typeface="나눔고딕" pitchFamily="50" charset="-127"/>
                  </a:rPr>
                  <a:t>스카이배너</a:t>
                </a:r>
                <a:endParaRPr kumimoji="0" lang="ko-KR" altLang="en-US" sz="11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endParaRPr>
              </a:p>
            </p:txBody>
          </p:sp>
          <p:sp>
            <p:nvSpPr>
              <p:cNvPr id="85" name="직사각형 84"/>
              <p:cNvSpPr/>
              <p:nvPr/>
            </p:nvSpPr>
            <p:spPr bwMode="auto">
              <a:xfrm>
                <a:off x="1711325" y="5805488"/>
                <a:ext cx="1152525" cy="287337"/>
              </a:xfrm>
              <a:prstGeom prst="rect">
                <a:avLst/>
              </a:prstGeom>
              <a:solidFill>
                <a:srgbClr val="FF0000">
                  <a:alpha val="40000"/>
                </a:srgbClr>
              </a:solidFill>
              <a:ln w="9525">
                <a:solidFill>
                  <a:schemeClr val="accent2">
                    <a:lumMod val="60000"/>
                    <a:lumOff val="4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100" b="1" spc="50" dirty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나눔고딕" pitchFamily="50" charset="-127"/>
                    <a:ea typeface="나눔고딕" pitchFamily="50" charset="-127"/>
                  </a:rPr>
                  <a:t>하단 배너</a:t>
                </a:r>
              </a:p>
            </p:txBody>
          </p:sp>
          <p:sp>
            <p:nvSpPr>
              <p:cNvPr id="86" name="직사각형 85"/>
              <p:cNvSpPr/>
              <p:nvPr/>
            </p:nvSpPr>
            <p:spPr bwMode="auto">
              <a:xfrm>
                <a:off x="2935287" y="5229225"/>
                <a:ext cx="979487" cy="847725"/>
              </a:xfrm>
              <a:prstGeom prst="rect">
                <a:avLst/>
              </a:prstGeom>
              <a:solidFill>
                <a:srgbClr val="FF0000">
                  <a:alpha val="40000"/>
                </a:srgbClr>
              </a:solidFill>
              <a:ln w="9525">
                <a:solidFill>
                  <a:schemeClr val="accent2">
                    <a:lumMod val="60000"/>
                    <a:lumOff val="4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100" b="1" spc="50" dirty="0" err="1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나눔고딕" pitchFamily="50" charset="-127"/>
                    <a:ea typeface="나눔고딕" pitchFamily="50" charset="-127"/>
                  </a:rPr>
                  <a:t>토스트바</a:t>
                </a:r>
                <a:endParaRPr kumimoji="0" lang="en-US" altLang="ko-KR" sz="11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100" b="1" spc="50" dirty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나눔고딕" pitchFamily="50" charset="-127"/>
                    <a:ea typeface="나눔고딕" pitchFamily="50" charset="-127"/>
                  </a:rPr>
                  <a:t>배너</a:t>
                </a:r>
              </a:p>
            </p:txBody>
          </p:sp>
          <p:sp>
            <p:nvSpPr>
              <p:cNvPr id="87" name="직사각형 86"/>
              <p:cNvSpPr/>
              <p:nvPr/>
            </p:nvSpPr>
            <p:spPr bwMode="auto">
              <a:xfrm>
                <a:off x="2935288" y="4221163"/>
                <a:ext cx="504825" cy="431800"/>
              </a:xfrm>
              <a:prstGeom prst="rect">
                <a:avLst/>
              </a:prstGeom>
              <a:solidFill>
                <a:srgbClr val="FF0000">
                  <a:alpha val="40000"/>
                </a:srgbClr>
              </a:solidFill>
              <a:ln w="9525">
                <a:solidFill>
                  <a:schemeClr val="accent2">
                    <a:lumMod val="60000"/>
                    <a:lumOff val="4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100" b="1" spc="50" dirty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나눔고딕" pitchFamily="50" charset="-127"/>
                    <a:ea typeface="나눔고딕" pitchFamily="50" charset="-127"/>
                  </a:rPr>
                  <a:t>우측배너</a:t>
                </a:r>
              </a:p>
            </p:txBody>
          </p:sp>
          <p:sp>
            <p:nvSpPr>
              <p:cNvPr id="88" name="직사각형 87"/>
              <p:cNvSpPr/>
              <p:nvPr/>
            </p:nvSpPr>
            <p:spPr bwMode="auto">
              <a:xfrm>
                <a:off x="1783854" y="3573016"/>
                <a:ext cx="902196" cy="856109"/>
              </a:xfrm>
              <a:prstGeom prst="rect">
                <a:avLst/>
              </a:prstGeom>
              <a:solidFill>
                <a:srgbClr val="FF0000">
                  <a:alpha val="40000"/>
                </a:srgbClr>
              </a:solidFill>
              <a:ln w="9525">
                <a:solidFill>
                  <a:schemeClr val="accent2">
                    <a:lumMod val="60000"/>
                    <a:lumOff val="4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100" b="1" spc="50" dirty="0" err="1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나눔고딕" pitchFamily="50" charset="-127"/>
                    <a:ea typeface="나눔고딕" pitchFamily="50" charset="-127"/>
                  </a:rPr>
                  <a:t>플로팅</a:t>
                </a:r>
                <a:endParaRPr kumimoji="0" lang="en-US" altLang="ko-KR" sz="11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100" b="1" spc="50" dirty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나눔고딕" pitchFamily="50" charset="-127"/>
                    <a:ea typeface="나눔고딕" pitchFamily="50" charset="-127"/>
                  </a:rPr>
                  <a:t>배너</a:t>
                </a:r>
              </a:p>
            </p:txBody>
          </p:sp>
          <p:pic>
            <p:nvPicPr>
              <p:cNvPr id="89" name="Picture 59" descr="http://user.realclick.co.kr/user_img/tmp/u2works/u2works1317699169_111004124345_8.jpg"/>
              <p:cNvPicPr>
                <a:picLocks noChangeAspect="1" noChangeArrowheads="1"/>
              </p:cNvPicPr>
              <p:nvPr/>
            </p:nvPicPr>
            <p:blipFill>
              <a:blip r:embed="rId4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560" y="2708275"/>
                <a:ext cx="360000" cy="180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0" name="직사각형 89"/>
              <p:cNvSpPr/>
              <p:nvPr/>
            </p:nvSpPr>
            <p:spPr bwMode="auto">
              <a:xfrm>
                <a:off x="991766" y="2708920"/>
                <a:ext cx="390525" cy="1800225"/>
              </a:xfrm>
              <a:prstGeom prst="rect">
                <a:avLst/>
              </a:prstGeom>
              <a:solidFill>
                <a:srgbClr val="FF0000">
                  <a:alpha val="40000"/>
                </a:srgbClr>
              </a:solidFill>
              <a:ln w="9525">
                <a:solidFill>
                  <a:schemeClr val="accent2">
                    <a:lumMod val="60000"/>
                    <a:lumOff val="4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100" b="1" spc="50" dirty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나눔고딕" pitchFamily="50" charset="-127"/>
                    <a:ea typeface="나눔고딕" pitchFamily="50" charset="-127"/>
                  </a:rPr>
                  <a:t>좌측   </a:t>
                </a:r>
                <a:endParaRPr kumimoji="0" lang="en-US" altLang="ko-KR" sz="11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en-US" altLang="ko-KR" sz="11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100" b="1" spc="50" dirty="0" err="1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나눔고딕" pitchFamily="50" charset="-127"/>
                    <a:ea typeface="나눔고딕" pitchFamily="50" charset="-127"/>
                  </a:rPr>
                  <a:t>스카이배너</a:t>
                </a:r>
                <a:endParaRPr kumimoji="0" lang="ko-KR" altLang="en-US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endParaRPr>
              </a:p>
            </p:txBody>
          </p:sp>
        </p:grpSp>
      </p:grpSp>
      <p:sp>
        <p:nvSpPr>
          <p:cNvPr id="91" name="TextBox 90"/>
          <p:cNvSpPr txBox="1"/>
          <p:nvPr/>
        </p:nvSpPr>
        <p:spPr>
          <a:xfrm>
            <a:off x="4621369" y="1397478"/>
            <a:ext cx="29931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언론매체 광고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(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이미지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,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텍스트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)</a:t>
            </a:r>
            <a:endParaRPr lang="ko-KR" altLang="en-US" sz="1600" b="1" dirty="0" smtClean="0">
              <a:solidFill>
                <a:schemeClr val="bg1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4674228" y="1772397"/>
            <a:ext cx="5661614" cy="923330"/>
          </a:xfrm>
          <a:prstGeom prst="rect">
            <a:avLst/>
          </a:prstGeom>
          <a:ln w="31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 smtClean="0">
                <a:latin typeface="+mn-ea"/>
              </a:rPr>
              <a:t>언론매체사의 영역에 </a:t>
            </a:r>
            <a:r>
              <a:rPr lang="en-US" altLang="ko-KR" sz="1200" dirty="0" smtClean="0">
                <a:latin typeface="+mn-ea"/>
              </a:rPr>
              <a:t>Target </a:t>
            </a:r>
            <a:r>
              <a:rPr lang="ko-KR" altLang="en-US" sz="1200" dirty="0" smtClean="0">
                <a:latin typeface="+mn-ea"/>
              </a:rPr>
              <a:t>광고를 통한 우리병원의 브랜드 및 신규고객창출을</a:t>
            </a:r>
            <a:endParaRPr lang="en-US" altLang="ko-KR" sz="12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latin typeface="+mn-ea"/>
              </a:rPr>
              <a:t>달성할 수 있는 광고로 온라인상의 </a:t>
            </a:r>
            <a:r>
              <a:rPr lang="en-US" altLang="ko-KR" sz="1200" dirty="0" smtClean="0">
                <a:latin typeface="+mn-ea"/>
              </a:rPr>
              <a:t>PC, </a:t>
            </a:r>
            <a:r>
              <a:rPr lang="ko-KR" altLang="en-US" sz="1200" dirty="0" err="1" smtClean="0">
                <a:latin typeface="+mn-ea"/>
              </a:rPr>
              <a:t>모바일</a:t>
            </a:r>
            <a:r>
              <a:rPr lang="en-US" altLang="ko-KR" sz="1200" dirty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광고가 가능하며</a:t>
            </a:r>
            <a:r>
              <a:rPr lang="en-US" altLang="ko-KR" sz="1200" dirty="0" smtClean="0">
                <a:latin typeface="+mn-ea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ko-KR" altLang="en-US" sz="1200" dirty="0" err="1" smtClean="0">
                <a:latin typeface="+mn-ea"/>
              </a:rPr>
              <a:t>모바일</a:t>
            </a:r>
            <a:r>
              <a:rPr lang="ko-KR" altLang="en-US" sz="1200" dirty="0" smtClean="0">
                <a:latin typeface="+mn-ea"/>
              </a:rPr>
              <a:t> </a:t>
            </a:r>
            <a:r>
              <a:rPr lang="ko-KR" altLang="en-US" sz="1200" dirty="0" err="1" smtClean="0">
                <a:latin typeface="+mn-ea"/>
              </a:rPr>
              <a:t>어플을</a:t>
            </a:r>
            <a:r>
              <a:rPr lang="ko-KR" altLang="en-US" sz="1200" dirty="0" smtClean="0">
                <a:latin typeface="+mn-ea"/>
              </a:rPr>
              <a:t> 통한 광고도 가능</a:t>
            </a:r>
            <a:endParaRPr lang="en-US" altLang="ko-KR" sz="1200" dirty="0">
              <a:latin typeface="+mn-e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289725" y="6905625"/>
            <a:ext cx="9220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err="1" smtClean="0"/>
              <a:t>다음장</a:t>
            </a:r>
            <a:r>
              <a:rPr lang="ko-KR" altLang="en-US" sz="1100" dirty="0" smtClean="0"/>
              <a:t> 계속</a:t>
            </a:r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786154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18680" y="39135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83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8680" y="100817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70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2"/>
          <p:cNvSpPr txBox="1"/>
          <p:nvPr/>
        </p:nvSpPr>
        <p:spPr>
          <a:xfrm>
            <a:off x="10404445" y="188766"/>
            <a:ext cx="200055" cy="916134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o-KR" altLang="en-US" sz="1300" dirty="0" smtClean="0">
                <a:solidFill>
                  <a:srgbClr val="FFFFFF"/>
                </a:solidFill>
                <a:latin typeface="Arial Unicode MS"/>
                <a:cs typeface="Arial Unicode MS"/>
              </a:rPr>
              <a:t>의료 </a:t>
            </a:r>
            <a:r>
              <a:rPr sz="1300" dirty="0" err="1" smtClean="0">
                <a:solidFill>
                  <a:srgbClr val="FFFFFF"/>
                </a:solidFill>
                <a:latin typeface="Arial Unicode MS"/>
                <a:cs typeface="Arial Unicode MS"/>
              </a:rPr>
              <a:t>마케팅</a:t>
            </a:r>
            <a:endParaRPr sz="1300" dirty="0">
              <a:latin typeface="Arial Unicode MS"/>
              <a:cs typeface="Arial Unicode MS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768115" y="7267386"/>
            <a:ext cx="3155031" cy="2086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756" dirty="0">
                <a:solidFill>
                  <a:schemeClr val="tx1">
                    <a:lumMod val="50000"/>
                    <a:lumOff val="50000"/>
                  </a:schemeClr>
                </a:solidFill>
                <a:latin typeface="AvantGarde Bk BT" panose="020B0402020202020204" pitchFamily="34" charset="0"/>
              </a:rPr>
              <a:t>Copyright ⓒ 2016 RE&amp;COMMUNICATION CO., Ltd. All rights reserved.</a:t>
            </a:r>
            <a:endParaRPr lang="ko-KR" altLang="en-US" sz="756" dirty="0">
              <a:solidFill>
                <a:schemeClr val="tx1">
                  <a:lumMod val="50000"/>
                  <a:lumOff val="50000"/>
                </a:schemeClr>
              </a:solidFill>
              <a:latin typeface="AvantGarde Bk BT" panose="020B0402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36296" y="518982"/>
            <a:ext cx="38779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온라인 광고마케팅 종류 및 특징</a:t>
            </a:r>
            <a:endParaRPr lang="ko-KR" altLang="en-US" sz="2000" b="1" i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74" name="모서리가 둥근 직사각형 73"/>
          <p:cNvSpPr/>
          <p:nvPr/>
        </p:nvSpPr>
        <p:spPr>
          <a:xfrm>
            <a:off x="2987416" y="1325445"/>
            <a:ext cx="1912380" cy="1738596"/>
          </a:xfrm>
          <a:prstGeom prst="roundRect">
            <a:avLst>
              <a:gd name="adj" fmla="val 4339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5" name="모서리가 둥근 직사각형 74"/>
          <p:cNvSpPr/>
          <p:nvPr/>
        </p:nvSpPr>
        <p:spPr>
          <a:xfrm>
            <a:off x="2976362" y="4277773"/>
            <a:ext cx="1912380" cy="1738596"/>
          </a:xfrm>
          <a:prstGeom prst="roundRect">
            <a:avLst>
              <a:gd name="adj" fmla="val 4339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6" name="모서리가 둥근 직사각형 75"/>
          <p:cNvSpPr/>
          <p:nvPr/>
        </p:nvSpPr>
        <p:spPr>
          <a:xfrm>
            <a:off x="6049053" y="4277773"/>
            <a:ext cx="1912380" cy="1738596"/>
          </a:xfrm>
          <a:prstGeom prst="roundRect">
            <a:avLst>
              <a:gd name="adj" fmla="val 4339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7" name="모서리가 둥근 직사각형 76"/>
          <p:cNvSpPr/>
          <p:nvPr/>
        </p:nvSpPr>
        <p:spPr>
          <a:xfrm>
            <a:off x="2934460" y="3152975"/>
            <a:ext cx="2025950" cy="70447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 </a:t>
            </a:r>
            <a:r>
              <a: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언론 매체 지면 內 텍스트 </a:t>
            </a:r>
            <a:r>
              <a:rPr lang="en-US" altLang="ko-KR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“</a:t>
            </a:r>
            <a:r>
              <a: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클릭</a:t>
            </a:r>
            <a:r>
              <a:rPr lang="en-US" altLang="ko-KR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”</a:t>
            </a:r>
          </a:p>
          <a:p>
            <a:pPr algn="ctr">
              <a:lnSpc>
                <a:spcPct val="150000"/>
              </a:lnSpc>
            </a:pPr>
            <a:r>
              <a:rPr lang="en-US" altLang="ko-KR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ko-KR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광고노출로 인한 </a:t>
            </a:r>
            <a:r>
              <a:rPr lang="ko-KR" altLang="en-US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브랜딩</a:t>
            </a:r>
            <a:r>
              <a: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효과</a:t>
            </a:r>
            <a:r>
              <a:rPr lang="en-US" altLang="ko-KR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</a:p>
        </p:txBody>
      </p:sp>
      <p:sp>
        <p:nvSpPr>
          <p:cNvPr id="78" name="모서리가 둥근 직사각형 77"/>
          <p:cNvSpPr/>
          <p:nvPr/>
        </p:nvSpPr>
        <p:spPr>
          <a:xfrm>
            <a:off x="2958122" y="6093579"/>
            <a:ext cx="1948860" cy="70447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ko-KR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 </a:t>
            </a:r>
            <a:r>
              <a: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관리자 페이지 유입 </a:t>
            </a:r>
            <a:r>
              <a:rPr lang="en-US" altLang="ko-KR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DB</a:t>
            </a:r>
            <a:r>
              <a: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를 </a:t>
            </a:r>
            <a:endParaRPr lang="en-US" altLang="ko-KR" sz="9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en-US" altLang="ko-KR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Outbound</a:t>
            </a:r>
            <a:r>
              <a: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를 통해 신환 전환</a:t>
            </a:r>
            <a:endParaRPr lang="en-US" altLang="ko-KR" sz="9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매출상</a:t>
            </a:r>
            <a:r>
              <a:rPr lang="ko-KR" alt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승</a:t>
            </a:r>
            <a:endParaRPr lang="en-US" altLang="ko-KR" sz="9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9" name="모서리가 둥근 직사각형 78"/>
          <p:cNvSpPr/>
          <p:nvPr/>
        </p:nvSpPr>
        <p:spPr>
          <a:xfrm>
            <a:off x="6083760" y="1325445"/>
            <a:ext cx="1912380" cy="1738596"/>
          </a:xfrm>
          <a:prstGeom prst="roundRect">
            <a:avLst>
              <a:gd name="adj" fmla="val 4339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7393833" y="2245315"/>
            <a:ext cx="400623" cy="252028"/>
          </a:xfrm>
          <a:prstGeom prst="rect">
            <a:avLst/>
          </a:prstGeom>
          <a:noFill/>
          <a:ln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모서리가 둥근 직사각형 80"/>
          <p:cNvSpPr/>
          <p:nvPr/>
        </p:nvSpPr>
        <p:spPr>
          <a:xfrm>
            <a:off x="6047280" y="3152975"/>
            <a:ext cx="1948860" cy="70447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 </a:t>
            </a:r>
            <a:r>
              <a: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랜딩페이지 확인 후  內 </a:t>
            </a:r>
            <a:endParaRPr lang="en-US" altLang="ko-KR" sz="9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비용문의</a:t>
            </a:r>
            <a:r>
              <a:rPr lang="en-US" altLang="ko-KR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온라인상담 등 유입 </a:t>
            </a:r>
            <a:endParaRPr lang="en-US" altLang="ko-KR" sz="9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82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2393" y="1361013"/>
            <a:ext cx="1635114" cy="1692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3" name="오른쪽 화살표 82"/>
          <p:cNvSpPr/>
          <p:nvPr/>
        </p:nvSpPr>
        <p:spPr>
          <a:xfrm>
            <a:off x="4976886" y="2164251"/>
            <a:ext cx="1003030" cy="720080"/>
          </a:xfrm>
          <a:prstGeom prst="rightArrow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 smtClean="0"/>
              <a:t>랜딩페이지로 이동</a:t>
            </a:r>
            <a:endParaRPr lang="ko-KR" altLang="en-US" sz="800" dirty="0"/>
          </a:p>
        </p:txBody>
      </p:sp>
      <p:sp>
        <p:nvSpPr>
          <p:cNvPr id="84" name="오른쪽 화살표 83"/>
          <p:cNvSpPr/>
          <p:nvPr/>
        </p:nvSpPr>
        <p:spPr>
          <a:xfrm>
            <a:off x="1840753" y="4853837"/>
            <a:ext cx="1117369" cy="720080"/>
          </a:xfrm>
          <a:prstGeom prst="rightArrow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 smtClean="0"/>
              <a:t>관리자페이지로 </a:t>
            </a:r>
            <a:r>
              <a:rPr lang="en-US" altLang="ko-KR" sz="800" dirty="0" smtClean="0"/>
              <a:t>DB </a:t>
            </a:r>
            <a:r>
              <a:rPr lang="ko-KR" altLang="en-US" sz="800" dirty="0" smtClean="0"/>
              <a:t>유입</a:t>
            </a:r>
            <a:endParaRPr lang="ko-KR" altLang="en-US" sz="800" dirty="0"/>
          </a:p>
        </p:txBody>
      </p:sp>
      <p:sp>
        <p:nvSpPr>
          <p:cNvPr id="85" name="오른쪽 화살표 84"/>
          <p:cNvSpPr/>
          <p:nvPr/>
        </p:nvSpPr>
        <p:spPr>
          <a:xfrm>
            <a:off x="5014187" y="4838282"/>
            <a:ext cx="1003030" cy="720080"/>
          </a:xfrm>
          <a:prstGeom prst="rightArrow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dirty="0" smtClean="0"/>
              <a:t>DB</a:t>
            </a:r>
            <a:r>
              <a:rPr lang="ko-KR" altLang="en-US" sz="800" dirty="0" smtClean="0"/>
              <a:t>전환분석</a:t>
            </a:r>
            <a:endParaRPr lang="en-US" altLang="ko-KR" sz="800" dirty="0" smtClean="0"/>
          </a:p>
          <a:p>
            <a:r>
              <a:rPr lang="ko-KR" altLang="en-US" sz="800" dirty="0" smtClean="0"/>
              <a:t>통계</a:t>
            </a:r>
            <a:endParaRPr lang="ko-KR" altLang="en-US" sz="800" dirty="0"/>
          </a:p>
        </p:txBody>
      </p:sp>
      <p:sp>
        <p:nvSpPr>
          <p:cNvPr id="86" name="모서리가 둥근 직사각형 85"/>
          <p:cNvSpPr/>
          <p:nvPr/>
        </p:nvSpPr>
        <p:spPr>
          <a:xfrm>
            <a:off x="6017217" y="6077973"/>
            <a:ext cx="1948860" cy="70447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ctr">
              <a:buFontTx/>
              <a:buChar char="-"/>
            </a:pPr>
            <a:r>
              <a: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통계분석프로그램을 통한</a:t>
            </a:r>
            <a:endParaRPr lang="en-US" altLang="ko-KR" sz="9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정확한 광고효율분석</a:t>
            </a:r>
            <a:endParaRPr lang="en-US" altLang="ko-KR" sz="9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en-US" altLang="ko-KR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별도비용발생</a:t>
            </a:r>
            <a:r>
              <a:rPr lang="en-US" altLang="ko-KR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</a:p>
        </p:txBody>
      </p:sp>
      <p:pic>
        <p:nvPicPr>
          <p:cNvPr id="8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2880" y="4421789"/>
            <a:ext cx="1895861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8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382" y="4421789"/>
            <a:ext cx="1875051" cy="1462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9" name="오른쪽 화살표 88"/>
          <p:cNvSpPr/>
          <p:nvPr/>
        </p:nvSpPr>
        <p:spPr>
          <a:xfrm>
            <a:off x="1840753" y="2164251"/>
            <a:ext cx="1092002" cy="720080"/>
          </a:xfrm>
          <a:prstGeom prst="rightArrow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 err="1" smtClean="0"/>
              <a:t>웹사이트를통한</a:t>
            </a:r>
            <a:r>
              <a:rPr lang="ko-KR" altLang="en-US" sz="800" dirty="0" smtClean="0"/>
              <a:t> 기사유입</a:t>
            </a:r>
            <a:endParaRPr lang="ko-KR" altLang="en-US" sz="800" dirty="0"/>
          </a:p>
        </p:txBody>
      </p:sp>
      <p:sp>
        <p:nvSpPr>
          <p:cNvPr id="90" name="직사각형 89"/>
          <p:cNvSpPr/>
          <p:nvPr/>
        </p:nvSpPr>
        <p:spPr>
          <a:xfrm>
            <a:off x="7163331" y="1891744"/>
            <a:ext cx="639514" cy="9542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TextBox 90"/>
          <p:cNvSpPr txBox="1"/>
          <p:nvPr/>
        </p:nvSpPr>
        <p:spPr>
          <a:xfrm>
            <a:off x="2035376" y="2699807"/>
            <a:ext cx="351378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300" b="1" dirty="0" smtClean="0"/>
              <a:t>①</a:t>
            </a:r>
            <a:endParaRPr lang="ko-KR" altLang="en-US" sz="1300" b="1" dirty="0"/>
          </a:p>
        </p:txBody>
      </p:sp>
      <p:sp>
        <p:nvSpPr>
          <p:cNvPr id="92" name="TextBox 91"/>
          <p:cNvSpPr txBox="1"/>
          <p:nvPr/>
        </p:nvSpPr>
        <p:spPr>
          <a:xfrm>
            <a:off x="5164324" y="2693597"/>
            <a:ext cx="351378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300" b="1" dirty="0" smtClean="0"/>
              <a:t>②</a:t>
            </a:r>
            <a:endParaRPr lang="ko-KR" altLang="en-US" sz="13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2048059" y="5412168"/>
            <a:ext cx="351378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300" b="1" dirty="0" smtClean="0"/>
              <a:t>③</a:t>
            </a:r>
            <a:endParaRPr lang="ko-KR" altLang="en-US" sz="13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5158675" y="5409897"/>
            <a:ext cx="351378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300" b="1" dirty="0" smtClean="0"/>
              <a:t>④</a:t>
            </a:r>
            <a:endParaRPr lang="ko-KR" altLang="en-US" sz="1300" b="1" dirty="0"/>
          </a:p>
        </p:txBody>
      </p:sp>
      <p:pic>
        <p:nvPicPr>
          <p:cNvPr id="95" name="그림 9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635" y="1358397"/>
            <a:ext cx="1359460" cy="1680515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6222393" y="1358397"/>
            <a:ext cx="419707" cy="608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/>
          <p:cNvSpPr/>
          <p:nvPr/>
        </p:nvSpPr>
        <p:spPr>
          <a:xfrm>
            <a:off x="7050440" y="1616265"/>
            <a:ext cx="743537" cy="107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TextBox 96"/>
          <p:cNvSpPr txBox="1"/>
          <p:nvPr/>
        </p:nvSpPr>
        <p:spPr>
          <a:xfrm>
            <a:off x="8298836" y="537746"/>
            <a:ext cx="1635384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[</a:t>
            </a: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언론매체 광고</a:t>
            </a:r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]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2527300" y="2580858"/>
            <a:ext cx="5801588" cy="28007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2400" b="1" dirty="0" smtClean="0">
                <a:solidFill>
                  <a:srgbClr val="FF0000"/>
                </a:solidFill>
                <a:latin typeface="돋움체" pitchFamily="49" charset="-127"/>
                <a:ea typeface="돋움체" pitchFamily="49" charset="-127"/>
              </a:rPr>
              <a:t>언론매체광고의 특징</a:t>
            </a:r>
            <a:endParaRPr lang="ko-KR" altLang="en-US" sz="2400" b="1" dirty="0">
              <a:solidFill>
                <a:srgbClr val="FF0000"/>
              </a:solidFill>
              <a:latin typeface="돋움체" pitchFamily="49" charset="-127"/>
              <a:ea typeface="돋움체" pitchFamily="49" charset="-127"/>
            </a:endParaRPr>
          </a:p>
          <a:p>
            <a:pPr marL="228600" indent="-228600">
              <a:lnSpc>
                <a:spcPct val="200000"/>
              </a:lnSpc>
              <a:buAutoNum type="arabicPeriod"/>
            </a:pPr>
            <a:r>
              <a:rPr lang="ko-KR" altLang="en-US" sz="1600" dirty="0" err="1" smtClean="0">
                <a:latin typeface="+mn-ea"/>
              </a:rPr>
              <a:t>신뢰가는</a:t>
            </a:r>
            <a:r>
              <a:rPr lang="ko-KR" altLang="en-US" sz="1600" dirty="0" smtClean="0">
                <a:latin typeface="+mn-ea"/>
              </a:rPr>
              <a:t> 언론매체의 집중 구독 지면에 </a:t>
            </a:r>
            <a:r>
              <a:rPr lang="ko-KR" altLang="en-US" sz="1600" dirty="0" err="1" smtClean="0">
                <a:latin typeface="+mn-ea"/>
              </a:rPr>
              <a:t>타겟광고</a:t>
            </a:r>
            <a:endParaRPr lang="en-US" altLang="ko-KR" sz="1600" dirty="0" smtClean="0">
              <a:latin typeface="+mn-ea"/>
            </a:endParaRPr>
          </a:p>
          <a:p>
            <a:pPr marL="228600" indent="-228600">
              <a:lnSpc>
                <a:spcPct val="200000"/>
              </a:lnSpc>
              <a:buAutoNum type="arabicPeriod"/>
            </a:pPr>
            <a:r>
              <a:rPr lang="ko-KR" altLang="en-US" sz="1600" dirty="0" err="1" smtClean="0">
                <a:latin typeface="+mn-ea"/>
              </a:rPr>
              <a:t>네이버</a:t>
            </a:r>
            <a:r>
              <a:rPr lang="en-US" altLang="ko-KR" sz="1600" dirty="0" smtClean="0">
                <a:latin typeface="+mn-ea"/>
              </a:rPr>
              <a:t>, </a:t>
            </a:r>
            <a:r>
              <a:rPr lang="ko-KR" altLang="en-US" sz="1600" dirty="0" smtClean="0">
                <a:latin typeface="+mn-ea"/>
              </a:rPr>
              <a:t>다음</a:t>
            </a:r>
            <a:r>
              <a:rPr lang="en-US" altLang="ko-KR" sz="1600" dirty="0" smtClean="0">
                <a:latin typeface="+mn-ea"/>
              </a:rPr>
              <a:t>, </a:t>
            </a:r>
            <a:r>
              <a:rPr lang="ko-KR" altLang="en-US" sz="1600" dirty="0" err="1" smtClean="0">
                <a:latin typeface="+mn-ea"/>
              </a:rPr>
              <a:t>네이트</a:t>
            </a:r>
            <a:r>
              <a:rPr lang="ko-KR" altLang="en-US" sz="1600" dirty="0" smtClean="0">
                <a:latin typeface="+mn-ea"/>
              </a:rPr>
              <a:t> 등 대형포털 메인 및 </a:t>
            </a:r>
            <a:r>
              <a:rPr lang="ko-KR" altLang="en-US" sz="1600" dirty="0" err="1" smtClean="0">
                <a:latin typeface="+mn-ea"/>
              </a:rPr>
              <a:t>섹션별</a:t>
            </a:r>
            <a:r>
              <a:rPr lang="ko-KR" altLang="en-US" sz="1600" dirty="0" smtClean="0">
                <a:latin typeface="+mn-ea"/>
              </a:rPr>
              <a:t> 광고효과</a:t>
            </a:r>
            <a:endParaRPr lang="en-US" altLang="ko-KR" sz="1600" dirty="0" smtClean="0">
              <a:latin typeface="+mn-ea"/>
            </a:endParaRPr>
          </a:p>
          <a:p>
            <a:pPr marL="228600" indent="-228600">
              <a:lnSpc>
                <a:spcPct val="200000"/>
              </a:lnSpc>
              <a:buAutoNum type="arabicPeriod"/>
            </a:pPr>
            <a:r>
              <a:rPr lang="ko-KR" altLang="en-US" sz="1600" dirty="0" smtClean="0">
                <a:latin typeface="+mn-ea"/>
              </a:rPr>
              <a:t>광고를 본 유저에게 다시 광고노출로 유입 활성화</a:t>
            </a:r>
            <a:endParaRPr lang="en-US" altLang="ko-KR" sz="1600" dirty="0" smtClean="0">
              <a:latin typeface="+mn-ea"/>
            </a:endParaRPr>
          </a:p>
          <a:p>
            <a:pPr marL="228600" indent="-228600">
              <a:lnSpc>
                <a:spcPct val="200000"/>
              </a:lnSpc>
              <a:buAutoNum type="arabicPeriod"/>
            </a:pPr>
            <a:r>
              <a:rPr lang="ko-KR" altLang="en-US" sz="1600" dirty="0" err="1" smtClean="0">
                <a:latin typeface="+mn-ea"/>
              </a:rPr>
              <a:t>리타겟팅</a:t>
            </a:r>
            <a:r>
              <a:rPr lang="ko-KR" altLang="en-US" sz="1600" dirty="0" smtClean="0">
                <a:latin typeface="+mn-ea"/>
              </a:rPr>
              <a:t> 광고 가능</a:t>
            </a:r>
          </a:p>
        </p:txBody>
      </p:sp>
    </p:spTree>
    <p:extLst>
      <p:ext uri="{BB962C8B-B14F-4D97-AF65-F5344CB8AC3E}">
        <p14:creationId xmlns:p14="http://schemas.microsoft.com/office/powerpoint/2010/main" val="1292090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18680" y="39135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83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8680" y="100817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70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2"/>
          <p:cNvSpPr txBox="1"/>
          <p:nvPr/>
        </p:nvSpPr>
        <p:spPr>
          <a:xfrm>
            <a:off x="10404445" y="188766"/>
            <a:ext cx="200055" cy="916134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o-KR" altLang="en-US" sz="1300" dirty="0" smtClean="0">
                <a:solidFill>
                  <a:srgbClr val="FFFFFF"/>
                </a:solidFill>
                <a:latin typeface="Arial Unicode MS"/>
                <a:cs typeface="Arial Unicode MS"/>
              </a:rPr>
              <a:t>의료 </a:t>
            </a:r>
            <a:r>
              <a:rPr sz="1300" dirty="0" err="1" smtClean="0">
                <a:solidFill>
                  <a:srgbClr val="FFFFFF"/>
                </a:solidFill>
                <a:latin typeface="Arial Unicode MS"/>
                <a:cs typeface="Arial Unicode MS"/>
              </a:rPr>
              <a:t>마케팅</a:t>
            </a:r>
            <a:endParaRPr sz="1300" dirty="0">
              <a:latin typeface="Arial Unicode MS"/>
              <a:cs typeface="Arial Unicode MS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768115" y="7267386"/>
            <a:ext cx="3155031" cy="2086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756" dirty="0">
                <a:solidFill>
                  <a:schemeClr val="tx1">
                    <a:lumMod val="50000"/>
                    <a:lumOff val="50000"/>
                  </a:schemeClr>
                </a:solidFill>
                <a:latin typeface="AvantGarde Bk BT" panose="020B0402020202020204" pitchFamily="34" charset="0"/>
              </a:rPr>
              <a:t>Copyright ⓒ 2016 RE&amp;COMMUNICATION CO., Ltd. All rights reserved.</a:t>
            </a:r>
            <a:endParaRPr lang="ko-KR" altLang="en-US" sz="756" dirty="0">
              <a:solidFill>
                <a:schemeClr val="tx1">
                  <a:lumMod val="50000"/>
                  <a:lumOff val="50000"/>
                </a:schemeClr>
              </a:solidFill>
              <a:latin typeface="AvantGarde Bk BT" panose="020B0402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36296" y="518982"/>
            <a:ext cx="33650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오프라인 광고 종류 및 특징</a:t>
            </a:r>
            <a:endParaRPr lang="ko-KR" altLang="en-US" sz="2000" b="1" i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8298836" y="537746"/>
            <a:ext cx="1635384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[</a:t>
            </a: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언론매체 광고</a:t>
            </a:r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]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900" y="1501170"/>
            <a:ext cx="2220913" cy="11287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7" name="TextBox 11"/>
          <p:cNvSpPr txBox="1">
            <a:spLocks noChangeArrowheads="1"/>
          </p:cNvSpPr>
          <p:nvPr/>
        </p:nvSpPr>
        <p:spPr bwMode="auto">
          <a:xfrm>
            <a:off x="850900" y="2714625"/>
            <a:ext cx="80021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lang="ko-KR" altLang="en-US" sz="1200" b="1" dirty="0" smtClean="0"/>
              <a:t>교통</a:t>
            </a:r>
            <a:r>
              <a:rPr kumimoji="0" lang="ko-KR" altLang="en-US" sz="1200" b="1" dirty="0" smtClean="0"/>
              <a:t>광고</a:t>
            </a:r>
            <a:endParaRPr kumimoji="0" lang="ko-KR" altLang="en-US" sz="1200" b="1" dirty="0"/>
          </a:p>
        </p:txBody>
      </p:sp>
      <p:sp>
        <p:nvSpPr>
          <p:cNvPr id="59" name="TextBox 33"/>
          <p:cNvSpPr txBox="1">
            <a:spLocks noChangeArrowheads="1"/>
          </p:cNvSpPr>
          <p:nvPr/>
        </p:nvSpPr>
        <p:spPr bwMode="auto">
          <a:xfrm>
            <a:off x="3625850" y="3258532"/>
            <a:ext cx="26564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b="1" dirty="0" smtClean="0"/>
              <a:t>지역홍보 </a:t>
            </a:r>
            <a:r>
              <a:rPr kumimoji="0" lang="ko-KR" altLang="en-US" b="1" dirty="0"/>
              <a:t>오프라인 광고</a:t>
            </a:r>
          </a:p>
        </p:txBody>
      </p:sp>
      <p:sp>
        <p:nvSpPr>
          <p:cNvPr id="60" name="TextBox 34"/>
          <p:cNvSpPr txBox="1">
            <a:spLocks noChangeArrowheads="1"/>
          </p:cNvSpPr>
          <p:nvPr/>
        </p:nvSpPr>
        <p:spPr bwMode="auto">
          <a:xfrm>
            <a:off x="2679700" y="3823871"/>
            <a:ext cx="5035353" cy="338554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sz="1600" b="1" dirty="0">
                <a:solidFill>
                  <a:schemeClr val="bg1"/>
                </a:solidFill>
              </a:rPr>
              <a:t>소비자의 </a:t>
            </a:r>
            <a:r>
              <a:rPr kumimoji="0" lang="ko-KR" altLang="en-US" sz="1600" b="1" dirty="0" err="1">
                <a:solidFill>
                  <a:schemeClr val="bg1"/>
                </a:solidFill>
              </a:rPr>
              <a:t>기억속에</a:t>
            </a:r>
            <a:r>
              <a:rPr kumimoji="0" lang="ko-KR" altLang="en-US" sz="1600" b="1" dirty="0">
                <a:solidFill>
                  <a:schemeClr val="bg1"/>
                </a:solidFill>
              </a:rPr>
              <a:t> 오래 남을 수 있도록 </a:t>
            </a:r>
            <a:r>
              <a:rPr kumimoji="0" lang="ko-KR" altLang="en-US" sz="1600" b="1" dirty="0" smtClean="0">
                <a:solidFill>
                  <a:schemeClr val="bg1"/>
                </a:solidFill>
              </a:rPr>
              <a:t>도와줍니다</a:t>
            </a:r>
            <a:r>
              <a:rPr kumimoji="0" lang="en-US" altLang="ko-KR" sz="1600" b="1" dirty="0" smtClean="0">
                <a:solidFill>
                  <a:schemeClr val="bg1"/>
                </a:solidFill>
              </a:rPr>
              <a:t>.</a:t>
            </a:r>
            <a:endParaRPr kumimoji="0" lang="ko-KR" altLang="en-US" sz="1600" b="1" dirty="0">
              <a:solidFill>
                <a:schemeClr val="bg1"/>
              </a:solidFill>
            </a:endParaRPr>
          </a:p>
        </p:txBody>
      </p:sp>
      <p:pic>
        <p:nvPicPr>
          <p:cNvPr id="65" name="그림 14" descr="관세청-공항-게첨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8024" y="1501784"/>
            <a:ext cx="1700960" cy="112809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TextBox 11"/>
          <p:cNvSpPr txBox="1">
            <a:spLocks noChangeArrowheads="1"/>
          </p:cNvSpPr>
          <p:nvPr/>
        </p:nvSpPr>
        <p:spPr bwMode="auto">
          <a:xfrm>
            <a:off x="2908300" y="2714625"/>
            <a:ext cx="80021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lang="ko-KR" altLang="en-US" sz="1200" b="1" dirty="0" err="1" smtClean="0"/>
              <a:t>마</a:t>
            </a:r>
            <a:r>
              <a:rPr lang="ko-KR" altLang="en-US" sz="1200" b="1" dirty="0" err="1"/>
              <a:t>트</a:t>
            </a:r>
            <a:r>
              <a:rPr kumimoji="0" lang="ko-KR" altLang="en-US" sz="1200" b="1" dirty="0" err="1" smtClean="0"/>
              <a:t>광고</a:t>
            </a:r>
            <a:endParaRPr kumimoji="0" lang="ko-KR" altLang="en-US" sz="1200" b="1" dirty="0"/>
          </a:p>
        </p:txBody>
      </p:sp>
      <p:pic>
        <p:nvPicPr>
          <p:cNvPr id="67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65" b="13547"/>
          <a:stretch/>
        </p:blipFill>
        <p:spPr bwMode="auto">
          <a:xfrm>
            <a:off x="4347195" y="1501170"/>
            <a:ext cx="1887715" cy="11239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3121" y="1501170"/>
            <a:ext cx="1991644" cy="1123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9" name="TextBox 11"/>
          <p:cNvSpPr txBox="1">
            <a:spLocks noChangeArrowheads="1"/>
          </p:cNvSpPr>
          <p:nvPr/>
        </p:nvSpPr>
        <p:spPr bwMode="auto">
          <a:xfrm>
            <a:off x="4825590" y="2714625"/>
            <a:ext cx="80021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lang="ko-KR" altLang="en-US" sz="1200" b="1" smtClean="0"/>
              <a:t>배</a:t>
            </a:r>
            <a:r>
              <a:rPr lang="ko-KR" altLang="en-US" sz="1200" b="1"/>
              <a:t>너</a:t>
            </a:r>
            <a:r>
              <a:rPr kumimoji="0" lang="ko-KR" altLang="en-US" sz="1200" b="1" smtClean="0"/>
              <a:t>광고</a:t>
            </a:r>
            <a:endParaRPr kumimoji="0" lang="ko-KR" altLang="en-US" sz="1200" b="1" dirty="0"/>
          </a:p>
        </p:txBody>
      </p:sp>
      <p:sp>
        <p:nvSpPr>
          <p:cNvPr id="70" name="TextBox 11"/>
          <p:cNvSpPr txBox="1">
            <a:spLocks noChangeArrowheads="1"/>
          </p:cNvSpPr>
          <p:nvPr/>
        </p:nvSpPr>
        <p:spPr bwMode="auto">
          <a:xfrm>
            <a:off x="6998833" y="2714625"/>
            <a:ext cx="95410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lang="ko-KR" altLang="en-US" sz="1200" b="1" dirty="0" smtClean="0"/>
              <a:t>현수막</a:t>
            </a:r>
            <a:r>
              <a:rPr kumimoji="0" lang="ko-KR" altLang="en-US" sz="1200" b="1" dirty="0" smtClean="0"/>
              <a:t>광고</a:t>
            </a:r>
            <a:endParaRPr kumimoji="0" lang="ko-KR" altLang="en-US" sz="1200" b="1" dirty="0"/>
          </a:p>
        </p:txBody>
      </p:sp>
      <p:sp>
        <p:nvSpPr>
          <p:cNvPr id="71" name="TextBox 11"/>
          <p:cNvSpPr txBox="1">
            <a:spLocks noChangeArrowheads="1"/>
          </p:cNvSpPr>
          <p:nvPr/>
        </p:nvSpPr>
        <p:spPr bwMode="auto">
          <a:xfrm>
            <a:off x="8699500" y="2714625"/>
            <a:ext cx="11753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lang="ko-KR" altLang="en-US" sz="1200" b="1" dirty="0" smtClean="0"/>
              <a:t>신문</a:t>
            </a:r>
            <a:r>
              <a:rPr lang="en-US" altLang="ko-KR" sz="1200" b="1" dirty="0" smtClean="0"/>
              <a:t>/</a:t>
            </a:r>
            <a:r>
              <a:rPr lang="ko-KR" altLang="en-US" sz="1200" b="1" dirty="0" smtClean="0"/>
              <a:t>잡지</a:t>
            </a:r>
            <a:r>
              <a:rPr kumimoji="0" lang="ko-KR" altLang="en-US" sz="1200" b="1" dirty="0" smtClean="0"/>
              <a:t>광고</a:t>
            </a:r>
            <a:endParaRPr kumimoji="0" lang="ko-KR" altLang="en-US" sz="12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4733" y="1308727"/>
            <a:ext cx="1241997" cy="1435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50900" y="4467225"/>
            <a:ext cx="7539243" cy="2169825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latin typeface="+mn-ea"/>
              </a:rPr>
              <a:t>오프라인 광고 특징</a:t>
            </a:r>
            <a:endParaRPr lang="en-US" altLang="ko-KR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b="1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b="1" dirty="0" smtClean="0">
                <a:latin typeface="+mn-ea"/>
              </a:rPr>
              <a:t>주변상권을 이용하여 유동인구가 많은 </a:t>
            </a:r>
            <a:r>
              <a:rPr lang="ko-KR" altLang="en-US" b="1" dirty="0" err="1" smtClean="0">
                <a:latin typeface="+mn-ea"/>
              </a:rPr>
              <a:t>지역타겟</a:t>
            </a:r>
            <a:r>
              <a:rPr lang="ko-KR" altLang="en-US" b="1" dirty="0" smtClean="0">
                <a:latin typeface="+mn-ea"/>
              </a:rPr>
              <a:t> 광고를 할 수 있다</a:t>
            </a:r>
            <a:r>
              <a:rPr lang="en-US" altLang="ko-KR" b="1" dirty="0" smtClean="0">
                <a:latin typeface="+mn-ea"/>
              </a:rPr>
              <a:t>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b="1" dirty="0" smtClean="0">
                <a:latin typeface="+mn-ea"/>
              </a:rPr>
              <a:t>주목도가 높은 곳에 홍보하여 브랜드를 알릴 수 있다</a:t>
            </a:r>
            <a:r>
              <a:rPr lang="en-US" altLang="ko-KR" b="1" dirty="0" smtClean="0">
                <a:latin typeface="+mn-ea"/>
              </a:rPr>
              <a:t>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b="1" dirty="0" smtClean="0">
                <a:latin typeface="+mn-ea"/>
              </a:rPr>
              <a:t>나이</a:t>
            </a:r>
            <a:r>
              <a:rPr lang="en-US" altLang="ko-KR" b="1" dirty="0" smtClean="0">
                <a:latin typeface="+mn-ea"/>
              </a:rPr>
              <a:t>, </a:t>
            </a:r>
            <a:r>
              <a:rPr lang="ko-KR" altLang="en-US" b="1" dirty="0" smtClean="0">
                <a:latin typeface="+mn-ea"/>
              </a:rPr>
              <a:t>성별</a:t>
            </a:r>
            <a:r>
              <a:rPr lang="en-US" altLang="ko-KR" b="1" dirty="0">
                <a:latin typeface="+mn-ea"/>
              </a:rPr>
              <a:t> </a:t>
            </a:r>
            <a:r>
              <a:rPr lang="ko-KR" altLang="en-US" b="1" dirty="0" smtClean="0">
                <a:latin typeface="+mn-ea"/>
              </a:rPr>
              <a:t>상관없이 누구에게나 홍보하여 구전효과를 높일 수 있다</a:t>
            </a:r>
            <a:r>
              <a:rPr lang="en-US" altLang="ko-KR" b="1" dirty="0" smtClean="0">
                <a:latin typeface="+mn-ea"/>
              </a:rPr>
              <a:t>.</a:t>
            </a:r>
            <a:endParaRPr lang="ko-KR" altLang="en-US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31815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35700"/>
            <a:ext cx="10692130" cy="121920"/>
          </a:xfrm>
          <a:custGeom>
            <a:avLst/>
            <a:gdLst/>
            <a:ahLst/>
            <a:cxnLst/>
            <a:rect l="l" t="t" r="r" b="b"/>
            <a:pathLst>
              <a:path w="10692130" h="121920">
                <a:moveTo>
                  <a:pt x="10692003" y="0"/>
                </a:moveTo>
                <a:lnTo>
                  <a:pt x="0" y="0"/>
                </a:lnTo>
                <a:lnTo>
                  <a:pt x="0" y="121424"/>
                </a:lnTo>
                <a:lnTo>
                  <a:pt x="10692003" y="121424"/>
                </a:lnTo>
                <a:lnTo>
                  <a:pt x="10692003" y="0"/>
                </a:lnTo>
                <a:close/>
              </a:path>
            </a:pathLst>
          </a:custGeom>
          <a:solidFill>
            <a:srgbClr val="BCBEC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3479800"/>
            <a:ext cx="10692003" cy="2755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46869" y="3658985"/>
            <a:ext cx="4015740" cy="2308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6550">
              <a:lnSpc>
                <a:spcPts val="4620"/>
              </a:lnSpc>
            </a:pPr>
            <a:r>
              <a:rPr sz="4250" b="1" spc="-120" dirty="0" smtClean="0">
                <a:solidFill>
                  <a:srgbClr val="FFFFFF"/>
                </a:solidFill>
                <a:latin typeface="Arial"/>
                <a:cs typeface="Arial"/>
              </a:rPr>
              <a:t>SNS</a:t>
            </a:r>
            <a:r>
              <a:rPr lang="en-US" sz="4250" b="1" spc="-120" dirty="0" smtClean="0">
                <a:solidFill>
                  <a:srgbClr val="FFFFFF"/>
                </a:solidFill>
                <a:latin typeface="Arial"/>
                <a:cs typeface="Arial"/>
              </a:rPr>
              <a:t>     Blog</a:t>
            </a:r>
            <a:endParaRPr sz="4250" dirty="0">
              <a:latin typeface="Arial"/>
              <a:cs typeface="Arial"/>
            </a:endParaRPr>
          </a:p>
          <a:p>
            <a:pPr marL="12700">
              <a:lnSpc>
                <a:spcPts val="4305"/>
              </a:lnSpc>
            </a:pPr>
            <a:r>
              <a:rPr sz="4250" b="1" spc="-65" dirty="0">
                <a:solidFill>
                  <a:srgbClr val="FFFFFF"/>
                </a:solidFill>
                <a:latin typeface="Arial"/>
                <a:cs typeface="Arial"/>
              </a:rPr>
              <a:t>On-line</a:t>
            </a:r>
            <a:r>
              <a:rPr sz="425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250" b="1" spc="-125" dirty="0">
                <a:solidFill>
                  <a:srgbClr val="FFFFFF"/>
                </a:solidFill>
                <a:latin typeface="Arial"/>
                <a:cs typeface="Arial"/>
              </a:rPr>
              <a:t>AD</a:t>
            </a:r>
            <a:endParaRPr sz="4250" dirty="0">
              <a:latin typeface="Arial"/>
              <a:cs typeface="Arial"/>
            </a:endParaRPr>
          </a:p>
          <a:p>
            <a:pPr marL="821690" marR="6350" indent="441959">
              <a:lnSpc>
                <a:spcPts val="4330"/>
              </a:lnSpc>
              <a:spcBef>
                <a:spcPts val="470"/>
              </a:spcBef>
            </a:pPr>
            <a:r>
              <a:rPr sz="4250" b="1" spc="-10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4250" b="1" spc="-120" dirty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sz="4250" b="1" spc="-35" dirty="0">
                <a:solidFill>
                  <a:srgbClr val="FFFFFF"/>
                </a:solidFill>
                <a:latin typeface="Arial"/>
                <a:cs typeface="Arial"/>
              </a:rPr>
              <a:t>f-line </a:t>
            </a:r>
            <a:r>
              <a:rPr sz="4250" b="1" spc="-125" dirty="0">
                <a:solidFill>
                  <a:srgbClr val="FFFFFF"/>
                </a:solidFill>
                <a:latin typeface="Arial"/>
                <a:cs typeface="Arial"/>
              </a:rPr>
              <a:t>AD</a:t>
            </a:r>
            <a:r>
              <a:rPr sz="425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250" b="1" spc="-85" dirty="0">
                <a:solidFill>
                  <a:srgbClr val="FFFFFF"/>
                </a:solidFill>
                <a:latin typeface="Arial"/>
                <a:cs typeface="Arial"/>
              </a:rPr>
              <a:t>Keywo</a:t>
            </a:r>
            <a:r>
              <a:rPr sz="4250" b="1" spc="-125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4250" b="1" spc="-80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endParaRPr sz="4250" dirty="0">
              <a:latin typeface="Arial"/>
              <a:cs typeface="Arial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-139700" y="3394075"/>
            <a:ext cx="10896600" cy="287782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689100" y="2293098"/>
            <a:ext cx="2887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err="1" smtClean="0">
                <a:latin typeface="+mn-ea"/>
              </a:rPr>
              <a:t>매체별</a:t>
            </a:r>
            <a:r>
              <a:rPr lang="ko-KR" altLang="en-US" b="1" dirty="0" smtClean="0">
                <a:latin typeface="+mn-ea"/>
              </a:rPr>
              <a:t> 광고마케팅의 흐름</a:t>
            </a:r>
            <a:endParaRPr lang="ko-KR" altLang="en-US" b="1" i="1" dirty="0"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93750" y="2293098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  <a:latin typeface="+mn-ea"/>
              </a:rPr>
              <a:t>02</a:t>
            </a:r>
            <a:endParaRPr lang="ko-KR" altLang="en-US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20925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18680" y="39135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83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8680" y="100817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70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2"/>
          <p:cNvSpPr txBox="1"/>
          <p:nvPr/>
        </p:nvSpPr>
        <p:spPr>
          <a:xfrm>
            <a:off x="10404445" y="188766"/>
            <a:ext cx="200055" cy="916134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o-KR" altLang="en-US" sz="1300" dirty="0" smtClean="0">
                <a:solidFill>
                  <a:srgbClr val="FFFFFF"/>
                </a:solidFill>
                <a:latin typeface="Arial Unicode MS"/>
                <a:cs typeface="Arial Unicode MS"/>
              </a:rPr>
              <a:t>의료 </a:t>
            </a:r>
            <a:r>
              <a:rPr sz="1300" dirty="0" err="1" smtClean="0">
                <a:solidFill>
                  <a:srgbClr val="FFFFFF"/>
                </a:solidFill>
                <a:latin typeface="Arial Unicode MS"/>
                <a:cs typeface="Arial Unicode MS"/>
              </a:rPr>
              <a:t>마케팅</a:t>
            </a:r>
            <a:endParaRPr sz="1300" dirty="0">
              <a:latin typeface="Arial Unicode MS"/>
              <a:cs typeface="Arial Unicode MS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768115" y="7267386"/>
            <a:ext cx="3155031" cy="2086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756" dirty="0">
                <a:solidFill>
                  <a:schemeClr val="tx1">
                    <a:lumMod val="50000"/>
                    <a:lumOff val="50000"/>
                  </a:schemeClr>
                </a:solidFill>
                <a:latin typeface="AvantGarde Bk BT" panose="020B0402020202020204" pitchFamily="34" charset="0"/>
              </a:rPr>
              <a:t>Copyright ⓒ 2016 RE&amp;COMMUNICATION CO., Ltd. All rights reserved.</a:t>
            </a:r>
            <a:endParaRPr lang="ko-KR" altLang="en-US" sz="756" dirty="0">
              <a:solidFill>
                <a:schemeClr val="tx1">
                  <a:lumMod val="50000"/>
                  <a:lumOff val="50000"/>
                </a:schemeClr>
              </a:solidFill>
              <a:latin typeface="AvantGarde Bk BT" panose="020B0402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708900" y="537746"/>
            <a:ext cx="2300630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[</a:t>
            </a:r>
            <a:r>
              <a:rPr lang="ko-KR" alt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매체별</a:t>
            </a: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광고시장 규모</a:t>
            </a:r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]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5961" y="506968"/>
            <a:ext cx="31854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err="1" smtClean="0">
                <a:solidFill>
                  <a:srgbClr val="FF0000"/>
                </a:solidFill>
                <a:latin typeface="+mn-ea"/>
              </a:rPr>
              <a:t>매체별</a:t>
            </a:r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 광고마케팅의 흐름</a:t>
            </a:r>
            <a:endParaRPr lang="ko-KR" altLang="en-US" sz="2000" b="1" i="1" dirty="0">
              <a:solidFill>
                <a:srgbClr val="FF0000"/>
              </a:solidFill>
              <a:latin typeface="+mn-ea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660" y="1266825"/>
            <a:ext cx="8849940" cy="5357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6870700" y="6829425"/>
            <a:ext cx="30604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출처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: </a:t>
            </a:r>
            <a:r>
              <a:rPr lang="ko-KR" alt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코바코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제일기획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ko-KR" alt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신한금융투자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등 통계자료</a:t>
            </a:r>
            <a:endParaRPr lang="ko-KR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38939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18680" y="391357"/>
            <a:ext cx="9269095" cy="276999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83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 b="1">
              <a:latin typeface="+mn-e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18680" y="1008177"/>
            <a:ext cx="9269095" cy="276999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70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 b="1">
              <a:latin typeface="+mn-ea"/>
            </a:endParaRPr>
          </a:p>
        </p:txBody>
      </p:sp>
      <p:sp>
        <p:nvSpPr>
          <p:cNvPr id="7" name="object 2"/>
          <p:cNvSpPr txBox="1"/>
          <p:nvPr/>
        </p:nvSpPr>
        <p:spPr>
          <a:xfrm>
            <a:off x="10404445" y="188766"/>
            <a:ext cx="200055" cy="916134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o-KR" altLang="en-US" sz="1300" dirty="0" smtClean="0">
                <a:solidFill>
                  <a:srgbClr val="FFFFFF"/>
                </a:solidFill>
                <a:latin typeface="Arial Unicode MS"/>
                <a:cs typeface="Arial Unicode MS"/>
              </a:rPr>
              <a:t>의료 </a:t>
            </a:r>
            <a:r>
              <a:rPr sz="1300" dirty="0" err="1" smtClean="0">
                <a:solidFill>
                  <a:srgbClr val="FFFFFF"/>
                </a:solidFill>
                <a:latin typeface="Arial Unicode MS"/>
                <a:cs typeface="Arial Unicode MS"/>
              </a:rPr>
              <a:t>마케팅</a:t>
            </a:r>
            <a:endParaRPr sz="1300" dirty="0">
              <a:latin typeface="Arial Unicode MS"/>
              <a:cs typeface="Arial Unicode MS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768115" y="7267386"/>
            <a:ext cx="3155031" cy="2086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756" dirty="0">
                <a:solidFill>
                  <a:schemeClr val="tx1">
                    <a:lumMod val="50000"/>
                    <a:lumOff val="50000"/>
                  </a:schemeClr>
                </a:solidFill>
                <a:latin typeface="AvantGarde Bk BT" panose="020B0402020202020204" pitchFamily="34" charset="0"/>
              </a:rPr>
              <a:t>Copyright ⓒ 2016 RE&amp;COMMUNICATION CO., Ltd. All rights reserved.</a:t>
            </a:r>
            <a:endParaRPr lang="ko-KR" altLang="en-US" sz="756" dirty="0">
              <a:solidFill>
                <a:schemeClr val="tx1">
                  <a:lumMod val="50000"/>
                  <a:lumOff val="50000"/>
                </a:schemeClr>
              </a:solidFill>
              <a:latin typeface="AvantGarde Bk BT" panose="020B0402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698379" y="537746"/>
            <a:ext cx="1152880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[</a:t>
            </a: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구매행동</a:t>
            </a:r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]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5961" y="506968"/>
            <a:ext cx="31854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err="1" smtClean="0">
                <a:solidFill>
                  <a:srgbClr val="FF0000"/>
                </a:solidFill>
                <a:latin typeface="+mn-ea"/>
              </a:rPr>
              <a:t>매체별</a:t>
            </a:r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 광고마케팅의 흐름</a:t>
            </a:r>
            <a:endParaRPr lang="ko-KR" altLang="en-US" sz="2000" b="1" i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5782" y="1339348"/>
            <a:ext cx="2425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i="1" smtClean="0">
                <a:latin typeface="+mn-ea"/>
              </a:rPr>
              <a:t>과거 소비자 구매패턴</a:t>
            </a:r>
            <a:endParaRPr lang="ko-KR" altLang="en-US" b="1" i="1" dirty="0"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5782" y="2986240"/>
            <a:ext cx="3199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i="1" smtClean="0">
                <a:latin typeface="+mn-ea"/>
              </a:rPr>
              <a:t>인터넷을 통한 구매행동 </a:t>
            </a:r>
            <a:r>
              <a:rPr lang="ko-KR" altLang="en-US" b="1" i="1" dirty="0" smtClean="0">
                <a:latin typeface="+mn-ea"/>
              </a:rPr>
              <a:t>이론</a:t>
            </a:r>
            <a:endParaRPr lang="ko-KR" altLang="en-US" b="1" i="1" dirty="0">
              <a:latin typeface="+mn-ea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760223" y="1810478"/>
            <a:ext cx="4786623" cy="745311"/>
            <a:chOff x="1755936" y="2046506"/>
            <a:chExt cx="4786623" cy="745311"/>
          </a:xfrm>
        </p:grpSpPr>
        <p:sp>
          <p:nvSpPr>
            <p:cNvPr id="14" name="오각형 13"/>
            <p:cNvSpPr/>
            <p:nvPr/>
          </p:nvSpPr>
          <p:spPr>
            <a:xfrm>
              <a:off x="1755936" y="2046506"/>
              <a:ext cx="1106163" cy="742980"/>
            </a:xfrm>
            <a:prstGeom prst="homePlate">
              <a:avLst/>
            </a:prstGeom>
            <a:solidFill>
              <a:schemeClr val="bg1"/>
            </a:solidFill>
            <a:ln w="127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+mn-ea"/>
              </a:endParaRPr>
            </a:p>
          </p:txBody>
        </p:sp>
        <p:sp>
          <p:nvSpPr>
            <p:cNvPr id="18" name="갈매기형 수장 17"/>
            <p:cNvSpPr/>
            <p:nvPr/>
          </p:nvSpPr>
          <p:spPr>
            <a:xfrm>
              <a:off x="2565949" y="2046506"/>
              <a:ext cx="1206212" cy="742980"/>
            </a:xfrm>
            <a:prstGeom prst="chevron">
              <a:avLst/>
            </a:prstGeom>
            <a:solidFill>
              <a:schemeClr val="bg1"/>
            </a:solidFill>
            <a:ln w="127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841543" y="2060848"/>
              <a:ext cx="739306" cy="7309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000" b="1" dirty="0" smtClean="0">
                  <a:latin typeface="+mn-ea"/>
                </a:rPr>
                <a:t>A</a:t>
              </a:r>
            </a:p>
            <a:p>
              <a:pPr algn="ctr"/>
              <a:r>
                <a:rPr lang="en-US" altLang="ko-KR" sz="1050" b="1" dirty="0" err="1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Atention</a:t>
              </a:r>
              <a:endParaRPr lang="en-US" altLang="ko-KR" sz="1050" b="1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en-US" altLang="ko-KR" sz="1100" b="1" dirty="0" smtClean="0">
                  <a:solidFill>
                    <a:schemeClr val="accent2"/>
                  </a:solidFill>
                  <a:latin typeface="+mn-ea"/>
                </a:rPr>
                <a:t>(</a:t>
              </a:r>
              <a:r>
                <a:rPr lang="ko-KR" altLang="en-US" sz="1100" b="1" dirty="0" smtClean="0">
                  <a:solidFill>
                    <a:schemeClr val="accent2"/>
                  </a:solidFill>
                  <a:latin typeface="+mn-ea"/>
                </a:rPr>
                <a:t>인지</a:t>
              </a:r>
              <a:r>
                <a:rPr lang="en-US" altLang="ko-KR" sz="1100" b="1" dirty="0" smtClean="0">
                  <a:solidFill>
                    <a:schemeClr val="accent2"/>
                  </a:solidFill>
                  <a:latin typeface="+mn-ea"/>
                </a:rPr>
                <a:t>)</a:t>
              </a:r>
              <a:endParaRPr lang="ko-KR" altLang="en-US" b="1" dirty="0">
                <a:solidFill>
                  <a:schemeClr val="accent2"/>
                </a:solidFill>
                <a:latin typeface="+mn-ea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922086" y="2060848"/>
              <a:ext cx="673582" cy="7309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000" b="1" smtClean="0">
                  <a:latin typeface="+mn-ea"/>
                </a:rPr>
                <a:t>I</a:t>
              </a:r>
            </a:p>
            <a:p>
              <a:pPr algn="ctr"/>
              <a:r>
                <a:rPr lang="en-US" altLang="ko-KR" sz="1050" b="1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Interest</a:t>
              </a:r>
            </a:p>
            <a:p>
              <a:pPr algn="ctr"/>
              <a:r>
                <a:rPr lang="en-US" altLang="ko-KR" sz="1100" b="1" smtClean="0">
                  <a:solidFill>
                    <a:schemeClr val="accent2"/>
                  </a:solidFill>
                  <a:latin typeface="+mn-ea"/>
                </a:rPr>
                <a:t>(</a:t>
              </a:r>
              <a:r>
                <a:rPr lang="ko-KR" altLang="en-US" sz="1100" b="1" smtClean="0">
                  <a:solidFill>
                    <a:schemeClr val="accent2"/>
                  </a:solidFill>
                  <a:latin typeface="+mn-ea"/>
                </a:rPr>
                <a:t>관심</a:t>
              </a:r>
              <a:r>
                <a:rPr lang="en-US" altLang="ko-KR" sz="1100" b="1" smtClean="0">
                  <a:solidFill>
                    <a:schemeClr val="accent2"/>
                  </a:solidFill>
                  <a:latin typeface="+mn-ea"/>
                </a:rPr>
                <a:t>)</a:t>
              </a:r>
              <a:endParaRPr lang="ko-KR" altLang="en-US" b="1">
                <a:solidFill>
                  <a:schemeClr val="accent2"/>
                </a:solidFill>
                <a:latin typeface="+mn-ea"/>
              </a:endParaRPr>
            </a:p>
          </p:txBody>
        </p:sp>
        <p:sp>
          <p:nvSpPr>
            <p:cNvPr id="21" name="갈매기형 수장 20"/>
            <p:cNvSpPr/>
            <p:nvPr/>
          </p:nvSpPr>
          <p:spPr>
            <a:xfrm>
              <a:off x="3488961" y="2046506"/>
              <a:ext cx="1206212" cy="742980"/>
            </a:xfrm>
            <a:prstGeom prst="chevron">
              <a:avLst/>
            </a:prstGeom>
            <a:solidFill>
              <a:schemeClr val="bg1"/>
            </a:solidFill>
            <a:ln w="127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877167" y="2060848"/>
              <a:ext cx="585418" cy="7309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000" b="1" smtClean="0">
                  <a:latin typeface="+mn-ea"/>
                </a:rPr>
                <a:t>D</a:t>
              </a:r>
            </a:p>
            <a:p>
              <a:pPr algn="ctr"/>
              <a:r>
                <a:rPr lang="en-US" altLang="ko-KR" sz="1050" b="1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Desire</a:t>
              </a:r>
            </a:p>
            <a:p>
              <a:pPr algn="ctr"/>
              <a:r>
                <a:rPr lang="en-US" altLang="ko-KR" sz="1100" b="1" smtClean="0">
                  <a:solidFill>
                    <a:schemeClr val="accent2"/>
                  </a:solidFill>
                  <a:latin typeface="+mn-ea"/>
                </a:rPr>
                <a:t>(</a:t>
              </a:r>
              <a:r>
                <a:rPr lang="ko-KR" altLang="en-US" sz="1100" b="1" smtClean="0">
                  <a:solidFill>
                    <a:schemeClr val="accent2"/>
                  </a:solidFill>
                  <a:latin typeface="+mn-ea"/>
                </a:rPr>
                <a:t>욕구</a:t>
              </a:r>
              <a:r>
                <a:rPr lang="en-US" altLang="ko-KR" sz="1100" b="1" smtClean="0">
                  <a:solidFill>
                    <a:schemeClr val="accent2"/>
                  </a:solidFill>
                  <a:latin typeface="+mn-ea"/>
                </a:rPr>
                <a:t>)</a:t>
              </a:r>
              <a:endParaRPr lang="ko-KR" altLang="en-US" b="1">
                <a:solidFill>
                  <a:schemeClr val="accent2"/>
                </a:solidFill>
                <a:latin typeface="+mn-ea"/>
              </a:endParaRPr>
            </a:p>
          </p:txBody>
        </p:sp>
        <p:sp>
          <p:nvSpPr>
            <p:cNvPr id="23" name="갈매기형 수장 22"/>
            <p:cNvSpPr/>
            <p:nvPr/>
          </p:nvSpPr>
          <p:spPr>
            <a:xfrm>
              <a:off x="4412317" y="2046506"/>
              <a:ext cx="1206212" cy="742980"/>
            </a:xfrm>
            <a:prstGeom prst="chevron">
              <a:avLst/>
            </a:prstGeom>
            <a:solidFill>
              <a:schemeClr val="bg1"/>
            </a:solidFill>
            <a:ln w="127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732397" y="2060848"/>
              <a:ext cx="721672" cy="7309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000" b="1" smtClean="0">
                  <a:latin typeface="+mn-ea"/>
                </a:rPr>
                <a:t>M</a:t>
              </a:r>
            </a:p>
            <a:p>
              <a:pPr algn="ctr"/>
              <a:r>
                <a:rPr lang="en-US" altLang="ko-KR" sz="1050" b="1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Memory</a:t>
              </a:r>
            </a:p>
            <a:p>
              <a:pPr algn="ctr"/>
              <a:r>
                <a:rPr lang="en-US" altLang="ko-KR" sz="1100" b="1" smtClean="0">
                  <a:solidFill>
                    <a:schemeClr val="accent2"/>
                  </a:solidFill>
                  <a:latin typeface="+mn-ea"/>
                </a:rPr>
                <a:t>(</a:t>
              </a:r>
              <a:r>
                <a:rPr lang="ko-KR" altLang="en-US" sz="1100" b="1" smtClean="0">
                  <a:solidFill>
                    <a:schemeClr val="accent2"/>
                  </a:solidFill>
                  <a:latin typeface="+mn-ea"/>
                </a:rPr>
                <a:t>기억</a:t>
              </a:r>
              <a:r>
                <a:rPr lang="en-US" altLang="ko-KR" sz="1100" b="1" smtClean="0">
                  <a:solidFill>
                    <a:schemeClr val="accent2"/>
                  </a:solidFill>
                  <a:latin typeface="+mn-ea"/>
                </a:rPr>
                <a:t>)</a:t>
              </a:r>
              <a:endParaRPr lang="ko-KR" altLang="en-US" b="1">
                <a:solidFill>
                  <a:schemeClr val="accent2"/>
                </a:solidFill>
                <a:latin typeface="+mn-ea"/>
              </a:endParaRPr>
            </a:p>
          </p:txBody>
        </p:sp>
        <p:sp>
          <p:nvSpPr>
            <p:cNvPr id="25" name="갈매기형 수장 24"/>
            <p:cNvSpPr/>
            <p:nvPr/>
          </p:nvSpPr>
          <p:spPr>
            <a:xfrm>
              <a:off x="5336347" y="2046506"/>
              <a:ext cx="1206212" cy="742980"/>
            </a:xfrm>
            <a:prstGeom prst="chevron">
              <a:avLst/>
            </a:prstGeom>
            <a:solidFill>
              <a:schemeClr val="bg1"/>
            </a:solidFill>
            <a:ln w="127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718145" y="2060848"/>
              <a:ext cx="598242" cy="7309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000" b="1" dirty="0" smtClean="0">
                  <a:latin typeface="+mn-ea"/>
                </a:rPr>
                <a:t>A</a:t>
              </a:r>
            </a:p>
            <a:p>
              <a:pPr algn="ctr"/>
              <a:r>
                <a:rPr lang="en-US" altLang="ko-KR" sz="105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Action</a:t>
              </a:r>
            </a:p>
            <a:p>
              <a:pPr algn="ctr"/>
              <a:r>
                <a:rPr lang="en-US" altLang="ko-KR" sz="1100" b="1" dirty="0" smtClean="0">
                  <a:solidFill>
                    <a:schemeClr val="accent2"/>
                  </a:solidFill>
                  <a:latin typeface="+mn-ea"/>
                </a:rPr>
                <a:t>(</a:t>
              </a:r>
              <a:r>
                <a:rPr lang="ko-KR" altLang="en-US" sz="1100" b="1" dirty="0" smtClean="0">
                  <a:solidFill>
                    <a:schemeClr val="accent2"/>
                  </a:solidFill>
                  <a:latin typeface="+mn-ea"/>
                </a:rPr>
                <a:t>구매</a:t>
              </a:r>
              <a:r>
                <a:rPr lang="en-US" altLang="ko-KR" sz="1100" b="1" dirty="0" smtClean="0">
                  <a:solidFill>
                    <a:schemeClr val="accent2"/>
                  </a:solidFill>
                  <a:latin typeface="+mn-ea"/>
                </a:rPr>
                <a:t>)</a:t>
              </a:r>
              <a:endParaRPr lang="ko-KR" altLang="en-US" b="1" dirty="0">
                <a:solidFill>
                  <a:schemeClr val="accent2"/>
                </a:solidFill>
                <a:latin typeface="+mn-ea"/>
              </a:endParaRPr>
            </a:p>
          </p:txBody>
        </p:sp>
      </p:grpSp>
      <p:sp>
        <p:nvSpPr>
          <p:cNvPr id="28" name="오각형 27"/>
          <p:cNvSpPr/>
          <p:nvPr/>
        </p:nvSpPr>
        <p:spPr>
          <a:xfrm>
            <a:off x="760223" y="3466662"/>
            <a:ext cx="1106163" cy="742980"/>
          </a:xfrm>
          <a:prstGeom prst="homePlate">
            <a:avLst/>
          </a:prstGeom>
          <a:solidFill>
            <a:schemeClr val="bg1"/>
          </a:solidFill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atin typeface="+mn-ea"/>
            </a:endParaRPr>
          </a:p>
        </p:txBody>
      </p:sp>
      <p:sp>
        <p:nvSpPr>
          <p:cNvPr id="29" name="갈매기형 수장 28"/>
          <p:cNvSpPr/>
          <p:nvPr/>
        </p:nvSpPr>
        <p:spPr>
          <a:xfrm>
            <a:off x="1570236" y="3466662"/>
            <a:ext cx="1206212" cy="742980"/>
          </a:xfrm>
          <a:prstGeom prst="chevron">
            <a:avLst/>
          </a:prstGeom>
          <a:solidFill>
            <a:schemeClr val="bg1"/>
          </a:solidFill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solidFill>
                <a:schemeClr val="tx1"/>
              </a:solidFill>
              <a:latin typeface="+mn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45830" y="3481004"/>
            <a:ext cx="739306" cy="7309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 smtClean="0">
                <a:latin typeface="+mn-ea"/>
              </a:rPr>
              <a:t>A</a:t>
            </a:r>
          </a:p>
          <a:p>
            <a:pPr algn="ctr"/>
            <a:r>
              <a:rPr lang="en-US" altLang="ko-KR" sz="1050" b="1" dirty="0" err="1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Atention</a:t>
            </a:r>
            <a:endParaRPr lang="en-US" altLang="ko-KR" sz="1050" b="1" dirty="0" smtClean="0">
              <a:solidFill>
                <a:schemeClr val="bg1">
                  <a:lumMod val="50000"/>
                </a:schemeClr>
              </a:solidFill>
              <a:latin typeface="+mn-ea"/>
            </a:endParaRPr>
          </a:p>
          <a:p>
            <a:pPr algn="ctr"/>
            <a:r>
              <a:rPr lang="en-US" altLang="ko-KR" sz="1100" b="1" dirty="0" smtClean="0">
                <a:solidFill>
                  <a:schemeClr val="accent2"/>
                </a:solidFill>
                <a:latin typeface="+mn-ea"/>
              </a:rPr>
              <a:t>(</a:t>
            </a:r>
            <a:r>
              <a:rPr lang="ko-KR" altLang="en-US" sz="1100" b="1" dirty="0" smtClean="0">
                <a:solidFill>
                  <a:schemeClr val="accent2"/>
                </a:solidFill>
                <a:latin typeface="+mn-ea"/>
              </a:rPr>
              <a:t>인지</a:t>
            </a:r>
            <a:r>
              <a:rPr lang="en-US" altLang="ko-KR" sz="1100" b="1" dirty="0" smtClean="0">
                <a:solidFill>
                  <a:schemeClr val="accent2"/>
                </a:solidFill>
                <a:latin typeface="+mn-ea"/>
              </a:rPr>
              <a:t>)</a:t>
            </a:r>
            <a:endParaRPr lang="ko-KR" altLang="en-US" b="1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926373" y="3481004"/>
            <a:ext cx="673582" cy="7309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smtClean="0">
                <a:latin typeface="+mn-ea"/>
              </a:rPr>
              <a:t>I</a:t>
            </a:r>
          </a:p>
          <a:p>
            <a:pPr algn="ctr"/>
            <a:r>
              <a:rPr lang="en-US" altLang="ko-KR" sz="1050" b="1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Interest</a:t>
            </a:r>
          </a:p>
          <a:p>
            <a:pPr algn="ctr"/>
            <a:r>
              <a:rPr lang="en-US" altLang="ko-KR" sz="1100" b="1" smtClean="0">
                <a:solidFill>
                  <a:schemeClr val="accent2"/>
                </a:solidFill>
                <a:latin typeface="+mn-ea"/>
              </a:rPr>
              <a:t>(</a:t>
            </a:r>
            <a:r>
              <a:rPr lang="ko-KR" altLang="en-US" sz="1100" b="1" smtClean="0">
                <a:solidFill>
                  <a:schemeClr val="accent2"/>
                </a:solidFill>
                <a:latin typeface="+mn-ea"/>
              </a:rPr>
              <a:t>관심</a:t>
            </a:r>
            <a:r>
              <a:rPr lang="en-US" altLang="ko-KR" sz="1100" b="1" smtClean="0">
                <a:solidFill>
                  <a:schemeClr val="accent2"/>
                </a:solidFill>
                <a:latin typeface="+mn-ea"/>
              </a:rPr>
              <a:t>)</a:t>
            </a:r>
            <a:endParaRPr lang="ko-KR" altLang="en-US" b="1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32" name="갈매기형 수장 31"/>
          <p:cNvSpPr/>
          <p:nvPr/>
        </p:nvSpPr>
        <p:spPr>
          <a:xfrm>
            <a:off x="2493248" y="3466662"/>
            <a:ext cx="1206212" cy="742980"/>
          </a:xfrm>
          <a:prstGeom prst="chevron">
            <a:avLst/>
          </a:prstGeom>
          <a:solidFill>
            <a:schemeClr val="bg1"/>
          </a:solidFill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869432" y="3481004"/>
            <a:ext cx="609462" cy="7309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 smtClean="0">
                <a:latin typeface="+mn-ea"/>
              </a:rPr>
              <a:t>S</a:t>
            </a:r>
          </a:p>
          <a:p>
            <a:pPr algn="ctr"/>
            <a:r>
              <a:rPr lang="en-US" altLang="ko-KR" sz="105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Search</a:t>
            </a:r>
          </a:p>
          <a:p>
            <a:pPr algn="ctr"/>
            <a:r>
              <a:rPr lang="en-US" altLang="ko-KR" sz="1100" b="1" dirty="0" smtClean="0">
                <a:solidFill>
                  <a:srgbClr val="C00000"/>
                </a:solidFill>
                <a:latin typeface="+mn-ea"/>
              </a:rPr>
              <a:t>(</a:t>
            </a:r>
            <a:r>
              <a:rPr lang="ko-KR" altLang="en-US" sz="1100" b="1" dirty="0" smtClean="0">
                <a:solidFill>
                  <a:srgbClr val="C00000"/>
                </a:solidFill>
                <a:latin typeface="+mn-ea"/>
              </a:rPr>
              <a:t>검색</a:t>
            </a:r>
            <a:r>
              <a:rPr lang="en-US" altLang="ko-KR" sz="1100" b="1" dirty="0" smtClean="0">
                <a:solidFill>
                  <a:srgbClr val="C00000"/>
                </a:solidFill>
                <a:latin typeface="+mn-ea"/>
              </a:rPr>
              <a:t>)</a:t>
            </a:r>
            <a:endParaRPr lang="ko-KR" altLang="en-US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35" name="갈매기형 수장 34"/>
          <p:cNvSpPr/>
          <p:nvPr/>
        </p:nvSpPr>
        <p:spPr>
          <a:xfrm>
            <a:off x="3416604" y="3466662"/>
            <a:ext cx="1206212" cy="742980"/>
          </a:xfrm>
          <a:prstGeom prst="chevron">
            <a:avLst/>
          </a:prstGeom>
          <a:solidFill>
            <a:schemeClr val="bg1"/>
          </a:solidFill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solidFill>
                <a:schemeClr val="tx1"/>
              </a:solidFill>
              <a:latin typeface="+mn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798402" y="3481004"/>
            <a:ext cx="598242" cy="7309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 smtClean="0">
                <a:latin typeface="+mn-ea"/>
              </a:rPr>
              <a:t>A</a:t>
            </a:r>
          </a:p>
          <a:p>
            <a:pPr algn="ctr"/>
            <a:r>
              <a:rPr lang="en-US" altLang="ko-KR" sz="105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Action</a:t>
            </a:r>
          </a:p>
          <a:p>
            <a:pPr algn="ctr"/>
            <a:r>
              <a:rPr lang="en-US" altLang="ko-KR" sz="1100" b="1" dirty="0" smtClean="0">
                <a:solidFill>
                  <a:schemeClr val="accent2"/>
                </a:solidFill>
                <a:latin typeface="+mn-ea"/>
              </a:rPr>
              <a:t>(</a:t>
            </a:r>
            <a:r>
              <a:rPr lang="ko-KR" altLang="en-US" sz="1100" b="1" dirty="0" smtClean="0">
                <a:solidFill>
                  <a:schemeClr val="accent2"/>
                </a:solidFill>
                <a:latin typeface="+mn-ea"/>
              </a:rPr>
              <a:t>구매</a:t>
            </a:r>
            <a:r>
              <a:rPr lang="en-US" altLang="ko-KR" sz="1100" b="1" dirty="0" smtClean="0">
                <a:solidFill>
                  <a:schemeClr val="accent2"/>
                </a:solidFill>
                <a:latin typeface="+mn-ea"/>
              </a:rPr>
              <a:t>)</a:t>
            </a:r>
            <a:endParaRPr lang="ko-KR" altLang="en-US" b="1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37" name="갈매기형 수장 36"/>
          <p:cNvSpPr/>
          <p:nvPr/>
        </p:nvSpPr>
        <p:spPr>
          <a:xfrm>
            <a:off x="4340634" y="3466662"/>
            <a:ext cx="1206212" cy="742980"/>
          </a:xfrm>
          <a:prstGeom prst="chevron">
            <a:avLst/>
          </a:prstGeom>
          <a:solidFill>
            <a:schemeClr val="bg1"/>
          </a:solidFill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solidFill>
                <a:schemeClr val="tx1"/>
              </a:solidFill>
              <a:latin typeface="+mn-e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738462" y="3481004"/>
            <a:ext cx="566181" cy="7309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smtClean="0">
                <a:latin typeface="+mn-ea"/>
              </a:rPr>
              <a:t>S</a:t>
            </a:r>
          </a:p>
          <a:p>
            <a:pPr algn="ctr"/>
            <a:r>
              <a:rPr lang="en-US" altLang="ko-KR" sz="1050" b="1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Share</a:t>
            </a:r>
          </a:p>
          <a:p>
            <a:pPr algn="ctr"/>
            <a:r>
              <a:rPr lang="en-US" altLang="ko-KR" sz="1100" b="1" smtClean="0">
                <a:solidFill>
                  <a:schemeClr val="accent2"/>
                </a:solidFill>
                <a:latin typeface="+mn-ea"/>
              </a:rPr>
              <a:t>(</a:t>
            </a:r>
            <a:r>
              <a:rPr lang="ko-KR" altLang="en-US" sz="1100" b="1" smtClean="0">
                <a:solidFill>
                  <a:schemeClr val="accent2"/>
                </a:solidFill>
                <a:latin typeface="+mn-ea"/>
              </a:rPr>
              <a:t>공유</a:t>
            </a:r>
            <a:r>
              <a:rPr lang="en-US" altLang="ko-KR" sz="1100" b="1" smtClean="0">
                <a:solidFill>
                  <a:schemeClr val="accent2"/>
                </a:solidFill>
                <a:latin typeface="+mn-ea"/>
              </a:rPr>
              <a:t>)</a:t>
            </a:r>
            <a:endParaRPr lang="ko-KR" altLang="en-US" b="1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55782" y="4642424"/>
            <a:ext cx="4169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i="1" smtClean="0">
                <a:latin typeface="+mn-ea"/>
              </a:rPr>
              <a:t>SNS</a:t>
            </a:r>
            <a:r>
              <a:rPr lang="ko-KR" altLang="en-US" b="1" i="1" smtClean="0">
                <a:latin typeface="+mn-ea"/>
              </a:rPr>
              <a:t>공유와 확산을 통한 구매행동 </a:t>
            </a:r>
            <a:r>
              <a:rPr lang="ko-KR" altLang="en-US" b="1" i="1" dirty="0" smtClean="0">
                <a:latin typeface="+mn-ea"/>
              </a:rPr>
              <a:t>이론</a:t>
            </a:r>
            <a:endParaRPr lang="ko-KR" altLang="en-US" b="1" i="1" dirty="0">
              <a:latin typeface="+mn-ea"/>
            </a:endParaRPr>
          </a:p>
        </p:txBody>
      </p:sp>
      <p:sp>
        <p:nvSpPr>
          <p:cNvPr id="41" name="오각형 40"/>
          <p:cNvSpPr/>
          <p:nvPr/>
        </p:nvSpPr>
        <p:spPr>
          <a:xfrm>
            <a:off x="760223" y="5141430"/>
            <a:ext cx="1106163" cy="742980"/>
          </a:xfrm>
          <a:prstGeom prst="homePlate">
            <a:avLst/>
          </a:prstGeom>
          <a:solidFill>
            <a:schemeClr val="bg1"/>
          </a:solidFill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atin typeface="+mn-ea"/>
            </a:endParaRPr>
          </a:p>
        </p:txBody>
      </p:sp>
      <p:sp>
        <p:nvSpPr>
          <p:cNvPr id="42" name="갈매기형 수장 41"/>
          <p:cNvSpPr/>
          <p:nvPr/>
        </p:nvSpPr>
        <p:spPr>
          <a:xfrm>
            <a:off x="1570236" y="5141430"/>
            <a:ext cx="1206212" cy="742980"/>
          </a:xfrm>
          <a:prstGeom prst="chevron">
            <a:avLst/>
          </a:prstGeom>
          <a:solidFill>
            <a:schemeClr val="bg1"/>
          </a:solidFill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solidFill>
                <a:schemeClr val="tx1"/>
              </a:solidFill>
              <a:latin typeface="+mn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45830" y="5155772"/>
            <a:ext cx="739306" cy="7309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 smtClean="0">
                <a:latin typeface="+mn-ea"/>
              </a:rPr>
              <a:t>A</a:t>
            </a:r>
          </a:p>
          <a:p>
            <a:pPr algn="ctr"/>
            <a:r>
              <a:rPr lang="en-US" altLang="ko-KR" sz="1050" b="1" dirty="0" err="1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Atention</a:t>
            </a:r>
            <a:endParaRPr lang="en-US" altLang="ko-KR" sz="1050" b="1" dirty="0" smtClean="0">
              <a:solidFill>
                <a:schemeClr val="bg1">
                  <a:lumMod val="50000"/>
                </a:schemeClr>
              </a:solidFill>
              <a:latin typeface="+mn-ea"/>
            </a:endParaRPr>
          </a:p>
          <a:p>
            <a:pPr algn="ctr"/>
            <a:r>
              <a:rPr lang="en-US" altLang="ko-KR" sz="1100" b="1" dirty="0" smtClean="0">
                <a:solidFill>
                  <a:schemeClr val="accent2"/>
                </a:solidFill>
                <a:latin typeface="+mn-ea"/>
              </a:rPr>
              <a:t>(</a:t>
            </a:r>
            <a:r>
              <a:rPr lang="ko-KR" altLang="en-US" sz="1100" b="1" dirty="0" smtClean="0">
                <a:solidFill>
                  <a:schemeClr val="accent2"/>
                </a:solidFill>
                <a:latin typeface="+mn-ea"/>
              </a:rPr>
              <a:t>인지</a:t>
            </a:r>
            <a:r>
              <a:rPr lang="en-US" altLang="ko-KR" sz="1100" b="1" dirty="0" smtClean="0">
                <a:solidFill>
                  <a:schemeClr val="accent2"/>
                </a:solidFill>
                <a:latin typeface="+mn-ea"/>
              </a:rPr>
              <a:t>)</a:t>
            </a:r>
            <a:endParaRPr lang="ko-KR" altLang="en-US" b="1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933182" y="5155772"/>
            <a:ext cx="673582" cy="7309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 smtClean="0">
                <a:latin typeface="+mn-ea"/>
              </a:rPr>
              <a:t>I</a:t>
            </a:r>
          </a:p>
          <a:p>
            <a:pPr algn="ctr"/>
            <a:r>
              <a:rPr lang="en-US" altLang="ko-KR" sz="105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Interest</a:t>
            </a:r>
          </a:p>
          <a:p>
            <a:pPr algn="ctr"/>
            <a:r>
              <a:rPr lang="en-US" altLang="ko-KR" sz="1100" b="1" dirty="0" smtClean="0">
                <a:solidFill>
                  <a:schemeClr val="accent2"/>
                </a:solidFill>
                <a:latin typeface="+mn-ea"/>
              </a:rPr>
              <a:t>(</a:t>
            </a:r>
            <a:r>
              <a:rPr lang="ko-KR" altLang="en-US" sz="1100" b="1" dirty="0" smtClean="0">
                <a:solidFill>
                  <a:schemeClr val="accent2"/>
                </a:solidFill>
                <a:latin typeface="+mn-ea"/>
              </a:rPr>
              <a:t>관심</a:t>
            </a:r>
            <a:r>
              <a:rPr lang="en-US" altLang="ko-KR" sz="1100" b="1" dirty="0" smtClean="0">
                <a:solidFill>
                  <a:schemeClr val="accent2"/>
                </a:solidFill>
                <a:latin typeface="+mn-ea"/>
              </a:rPr>
              <a:t>)</a:t>
            </a:r>
            <a:endParaRPr lang="ko-KR" altLang="en-US" b="1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45" name="갈매기형 수장 44"/>
          <p:cNvSpPr/>
          <p:nvPr/>
        </p:nvSpPr>
        <p:spPr>
          <a:xfrm>
            <a:off x="2493248" y="5141430"/>
            <a:ext cx="1206212" cy="742980"/>
          </a:xfrm>
          <a:prstGeom prst="chevron">
            <a:avLst/>
          </a:prstGeom>
          <a:noFill/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solidFill>
                <a:schemeClr val="tx1"/>
              </a:solidFill>
              <a:latin typeface="+mn-ea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869432" y="5155772"/>
            <a:ext cx="609462" cy="7309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 smtClean="0">
                <a:latin typeface="+mn-ea"/>
              </a:rPr>
              <a:t>S</a:t>
            </a:r>
          </a:p>
          <a:p>
            <a:pPr algn="ctr"/>
            <a:r>
              <a:rPr lang="en-US" altLang="ko-KR" sz="105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Search</a:t>
            </a:r>
          </a:p>
          <a:p>
            <a:pPr algn="ctr"/>
            <a:r>
              <a:rPr lang="en-US" altLang="ko-KR" sz="1100" b="1" dirty="0" smtClean="0">
                <a:solidFill>
                  <a:schemeClr val="accent2"/>
                </a:solidFill>
                <a:latin typeface="+mn-ea"/>
              </a:rPr>
              <a:t>(</a:t>
            </a:r>
            <a:r>
              <a:rPr lang="ko-KR" altLang="en-US" sz="1100" b="1" dirty="0" smtClean="0">
                <a:solidFill>
                  <a:schemeClr val="accent2"/>
                </a:solidFill>
                <a:latin typeface="+mn-ea"/>
              </a:rPr>
              <a:t>검색</a:t>
            </a:r>
            <a:r>
              <a:rPr lang="en-US" altLang="ko-KR" sz="1100" b="1" dirty="0" smtClean="0">
                <a:solidFill>
                  <a:schemeClr val="accent2"/>
                </a:solidFill>
                <a:latin typeface="+mn-ea"/>
              </a:rPr>
              <a:t>)</a:t>
            </a:r>
            <a:endParaRPr lang="ko-KR" altLang="en-US" b="1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47" name="갈매기형 수장 46"/>
          <p:cNvSpPr/>
          <p:nvPr/>
        </p:nvSpPr>
        <p:spPr>
          <a:xfrm>
            <a:off x="3416604" y="5141430"/>
            <a:ext cx="1206212" cy="742980"/>
          </a:xfrm>
          <a:prstGeom prst="chevron">
            <a:avLst/>
          </a:prstGeom>
          <a:solidFill>
            <a:schemeClr val="bg1"/>
          </a:solidFill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solidFill>
                <a:schemeClr val="tx1"/>
              </a:solidFill>
              <a:latin typeface="+mn-ea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726266" y="5155772"/>
            <a:ext cx="8435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 smtClean="0">
                <a:latin typeface="+mn-ea"/>
              </a:rPr>
              <a:t>C</a:t>
            </a:r>
          </a:p>
          <a:p>
            <a:pPr algn="ctr"/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Comparison</a:t>
            </a:r>
          </a:p>
          <a:p>
            <a:pPr algn="ctr"/>
            <a:r>
              <a:rPr lang="en-US" altLang="ko-KR" sz="1100" b="1" dirty="0" smtClean="0">
                <a:solidFill>
                  <a:srgbClr val="C00000"/>
                </a:solidFill>
                <a:latin typeface="+mn-ea"/>
              </a:rPr>
              <a:t>(</a:t>
            </a:r>
            <a:r>
              <a:rPr lang="ko-KR" altLang="en-US" sz="1100" b="1" dirty="0" smtClean="0">
                <a:solidFill>
                  <a:srgbClr val="C00000"/>
                </a:solidFill>
                <a:latin typeface="+mn-ea"/>
              </a:rPr>
              <a:t>비교</a:t>
            </a:r>
            <a:r>
              <a:rPr lang="en-US" altLang="ko-KR" sz="1100" b="1" dirty="0" smtClean="0">
                <a:solidFill>
                  <a:srgbClr val="C00000"/>
                </a:solidFill>
                <a:latin typeface="+mn-ea"/>
              </a:rPr>
              <a:t>)</a:t>
            </a:r>
            <a:endParaRPr lang="ko-KR" altLang="en-US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49" name="갈매기형 수장 48"/>
          <p:cNvSpPr/>
          <p:nvPr/>
        </p:nvSpPr>
        <p:spPr>
          <a:xfrm>
            <a:off x="4340634" y="5141430"/>
            <a:ext cx="1206212" cy="742980"/>
          </a:xfrm>
          <a:prstGeom prst="chevron">
            <a:avLst/>
          </a:prstGeom>
          <a:solidFill>
            <a:schemeClr val="bg1"/>
          </a:solidFill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solidFill>
                <a:schemeClr val="tx1"/>
              </a:solidFill>
              <a:latin typeface="+mn-ea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668680" y="5155772"/>
            <a:ext cx="787395" cy="6924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ko-KR" sz="2000" b="1" dirty="0" smtClean="0">
                <a:latin typeface="+mn-ea"/>
              </a:rPr>
              <a:t>E</a:t>
            </a:r>
          </a:p>
          <a:p>
            <a:pPr algn="ctr"/>
            <a:r>
              <a:rPr lang="en-US" altLang="ko-KR" sz="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Examination</a:t>
            </a:r>
          </a:p>
          <a:p>
            <a:pPr algn="ctr"/>
            <a:r>
              <a:rPr lang="en-US" altLang="ko-KR" sz="1100" b="1" dirty="0" smtClean="0">
                <a:solidFill>
                  <a:srgbClr val="C00000"/>
                </a:solidFill>
                <a:latin typeface="+mn-ea"/>
              </a:rPr>
              <a:t>(</a:t>
            </a:r>
            <a:r>
              <a:rPr lang="ko-KR" altLang="en-US" sz="1100" b="1" dirty="0" smtClean="0">
                <a:solidFill>
                  <a:srgbClr val="C00000"/>
                </a:solidFill>
                <a:latin typeface="+mn-ea"/>
              </a:rPr>
              <a:t>확인</a:t>
            </a:r>
            <a:r>
              <a:rPr lang="en-US" altLang="ko-KR" sz="1100" b="1" dirty="0" smtClean="0">
                <a:solidFill>
                  <a:srgbClr val="C00000"/>
                </a:solidFill>
                <a:latin typeface="+mn-ea"/>
              </a:rPr>
              <a:t>)</a:t>
            </a:r>
            <a:endParaRPr lang="ko-KR" altLang="en-US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51" name="갈매기형 수장 50"/>
          <p:cNvSpPr/>
          <p:nvPr/>
        </p:nvSpPr>
        <p:spPr>
          <a:xfrm>
            <a:off x="5256747" y="5141430"/>
            <a:ext cx="1206212" cy="742980"/>
          </a:xfrm>
          <a:prstGeom prst="chevron">
            <a:avLst/>
          </a:prstGeom>
          <a:solidFill>
            <a:schemeClr val="bg1"/>
          </a:solidFill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solidFill>
                <a:schemeClr val="tx1"/>
              </a:solidFill>
              <a:latin typeface="+mn-ea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638545" y="5155772"/>
            <a:ext cx="598242" cy="7309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 smtClean="0">
                <a:latin typeface="+mn-ea"/>
              </a:rPr>
              <a:t>A</a:t>
            </a:r>
          </a:p>
          <a:p>
            <a:pPr algn="ctr"/>
            <a:r>
              <a:rPr lang="en-US" altLang="ko-KR" sz="105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Action</a:t>
            </a:r>
          </a:p>
          <a:p>
            <a:pPr algn="ctr"/>
            <a:r>
              <a:rPr lang="en-US" altLang="ko-KR" sz="1100" b="1" dirty="0" smtClean="0">
                <a:solidFill>
                  <a:schemeClr val="accent2"/>
                </a:solidFill>
                <a:latin typeface="+mn-ea"/>
              </a:rPr>
              <a:t>(</a:t>
            </a:r>
            <a:r>
              <a:rPr lang="ko-KR" altLang="en-US" sz="1100" b="1" dirty="0" smtClean="0">
                <a:solidFill>
                  <a:schemeClr val="accent2"/>
                </a:solidFill>
                <a:latin typeface="+mn-ea"/>
              </a:rPr>
              <a:t>구매</a:t>
            </a:r>
            <a:r>
              <a:rPr lang="en-US" altLang="ko-KR" sz="1100" b="1" dirty="0" smtClean="0">
                <a:solidFill>
                  <a:schemeClr val="accent2"/>
                </a:solidFill>
                <a:latin typeface="+mn-ea"/>
              </a:rPr>
              <a:t>)</a:t>
            </a:r>
            <a:endParaRPr lang="ko-KR" altLang="en-US" b="1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53" name="갈매기형 수장 52"/>
          <p:cNvSpPr/>
          <p:nvPr/>
        </p:nvSpPr>
        <p:spPr>
          <a:xfrm>
            <a:off x="6180777" y="5141430"/>
            <a:ext cx="1206212" cy="742980"/>
          </a:xfrm>
          <a:prstGeom prst="chevron">
            <a:avLst/>
          </a:prstGeom>
          <a:solidFill>
            <a:schemeClr val="bg1"/>
          </a:solidFill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solidFill>
                <a:schemeClr val="tx1"/>
              </a:solidFill>
              <a:latin typeface="+mn-ea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578605" y="5155772"/>
            <a:ext cx="566181" cy="7309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smtClean="0">
                <a:latin typeface="+mn-ea"/>
              </a:rPr>
              <a:t>S</a:t>
            </a:r>
          </a:p>
          <a:p>
            <a:pPr algn="ctr"/>
            <a:r>
              <a:rPr lang="en-US" altLang="ko-KR" sz="1050" b="1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Share</a:t>
            </a:r>
          </a:p>
          <a:p>
            <a:pPr algn="ctr"/>
            <a:r>
              <a:rPr lang="en-US" altLang="ko-KR" sz="1100" b="1" smtClean="0">
                <a:solidFill>
                  <a:schemeClr val="accent2"/>
                </a:solidFill>
                <a:latin typeface="+mn-ea"/>
              </a:rPr>
              <a:t>(</a:t>
            </a:r>
            <a:r>
              <a:rPr lang="ko-KR" altLang="en-US" sz="1100" b="1" smtClean="0">
                <a:solidFill>
                  <a:schemeClr val="accent2"/>
                </a:solidFill>
                <a:latin typeface="+mn-ea"/>
              </a:rPr>
              <a:t>공유</a:t>
            </a:r>
            <a:r>
              <a:rPr lang="en-US" altLang="ko-KR" sz="1100" b="1" smtClean="0">
                <a:solidFill>
                  <a:schemeClr val="accent2"/>
                </a:solidFill>
                <a:latin typeface="+mn-ea"/>
              </a:rPr>
              <a:t>)</a:t>
            </a:r>
            <a:endParaRPr lang="ko-KR" altLang="en-US" b="1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55" name="갈매기형 수장 54"/>
          <p:cNvSpPr/>
          <p:nvPr/>
        </p:nvSpPr>
        <p:spPr>
          <a:xfrm rot="5400000">
            <a:off x="5194236" y="2831459"/>
            <a:ext cx="523677" cy="524554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solidFill>
                <a:schemeClr val="tx1"/>
              </a:solidFill>
              <a:latin typeface="+mn-ea"/>
            </a:endParaRPr>
          </a:p>
        </p:txBody>
      </p:sp>
      <p:sp>
        <p:nvSpPr>
          <p:cNvPr id="56" name="갈매기형 수장 55"/>
          <p:cNvSpPr/>
          <p:nvPr/>
        </p:nvSpPr>
        <p:spPr>
          <a:xfrm rot="5400000">
            <a:off x="5194236" y="4491942"/>
            <a:ext cx="523677" cy="524554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solidFill>
                <a:schemeClr val="tx1"/>
              </a:solidFill>
              <a:latin typeface="+mn-ea"/>
            </a:endParaRPr>
          </a:p>
        </p:txBody>
      </p:sp>
      <p:sp>
        <p:nvSpPr>
          <p:cNvPr id="57" name="모서리가 둥근 직사각형 56"/>
          <p:cNvSpPr/>
          <p:nvPr/>
        </p:nvSpPr>
        <p:spPr>
          <a:xfrm>
            <a:off x="1335175" y="6038452"/>
            <a:ext cx="1497031" cy="288032"/>
          </a:xfrm>
          <a:prstGeom prst="round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smtClean="0">
                <a:solidFill>
                  <a:schemeClr val="bg1"/>
                </a:solidFill>
                <a:latin typeface="+mn-ea"/>
              </a:rPr>
              <a:t>브랜드 인지도 상승</a:t>
            </a:r>
            <a:endParaRPr lang="ko-KR" altLang="en-US" sz="1000" b="1">
              <a:solidFill>
                <a:schemeClr val="bg1"/>
              </a:solidFill>
              <a:latin typeface="+mn-ea"/>
            </a:endParaRPr>
          </a:p>
        </p:txBody>
      </p:sp>
      <p:sp>
        <p:nvSpPr>
          <p:cNvPr id="58" name="모서리가 둥근 직사각형 57"/>
          <p:cNvSpPr/>
          <p:nvPr/>
        </p:nvSpPr>
        <p:spPr>
          <a:xfrm>
            <a:off x="4944229" y="6038452"/>
            <a:ext cx="1642630" cy="288032"/>
          </a:xfrm>
          <a:prstGeom prst="round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  <a:latin typeface="+mn-ea"/>
              </a:rPr>
              <a:t>브랜드 결정 지지도 상승</a:t>
            </a:r>
            <a:endParaRPr lang="ko-KR" altLang="en-US" sz="1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9" name="굽은 화살표 58"/>
          <p:cNvSpPr/>
          <p:nvPr/>
        </p:nvSpPr>
        <p:spPr>
          <a:xfrm flipV="1">
            <a:off x="962134" y="5886741"/>
            <a:ext cx="360040" cy="371950"/>
          </a:xfrm>
          <a:prstGeom prst="bentArrow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solidFill>
                <a:schemeClr val="tx1"/>
              </a:solidFill>
              <a:latin typeface="+mn-ea"/>
            </a:endParaRPr>
          </a:p>
        </p:txBody>
      </p:sp>
      <p:sp>
        <p:nvSpPr>
          <p:cNvPr id="60" name="굽은 화살표 59"/>
          <p:cNvSpPr/>
          <p:nvPr/>
        </p:nvSpPr>
        <p:spPr>
          <a:xfrm rot="10800000">
            <a:off x="2865788" y="5888481"/>
            <a:ext cx="360040" cy="371950"/>
          </a:xfrm>
          <a:prstGeom prst="bentArrow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solidFill>
                <a:schemeClr val="tx1"/>
              </a:solidFill>
              <a:latin typeface="+mn-ea"/>
            </a:endParaRPr>
          </a:p>
        </p:txBody>
      </p:sp>
      <p:sp>
        <p:nvSpPr>
          <p:cNvPr id="61" name="굽은 화살표 60"/>
          <p:cNvSpPr/>
          <p:nvPr/>
        </p:nvSpPr>
        <p:spPr>
          <a:xfrm rot="10800000">
            <a:off x="6586860" y="5894436"/>
            <a:ext cx="360040" cy="371950"/>
          </a:xfrm>
          <a:prstGeom prst="bentArrow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solidFill>
                <a:schemeClr val="tx1"/>
              </a:solidFill>
              <a:latin typeface="+mn-ea"/>
            </a:endParaRPr>
          </a:p>
        </p:txBody>
      </p:sp>
      <p:sp>
        <p:nvSpPr>
          <p:cNvPr id="62" name="굽은 화살표 61"/>
          <p:cNvSpPr/>
          <p:nvPr/>
        </p:nvSpPr>
        <p:spPr>
          <a:xfrm flipV="1">
            <a:off x="4576053" y="5886741"/>
            <a:ext cx="360040" cy="371950"/>
          </a:xfrm>
          <a:prstGeom prst="bentArrow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4963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18680" y="39135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83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8680" y="100817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70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2"/>
          <p:cNvSpPr txBox="1"/>
          <p:nvPr/>
        </p:nvSpPr>
        <p:spPr>
          <a:xfrm>
            <a:off x="10404445" y="188766"/>
            <a:ext cx="200055" cy="916134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o-KR" altLang="en-US" sz="1300" dirty="0" smtClean="0">
                <a:solidFill>
                  <a:srgbClr val="FFFFFF"/>
                </a:solidFill>
                <a:latin typeface="Arial Unicode MS"/>
                <a:cs typeface="Arial Unicode MS"/>
              </a:rPr>
              <a:t>의료 </a:t>
            </a:r>
            <a:r>
              <a:rPr sz="1300" dirty="0" err="1" smtClean="0">
                <a:solidFill>
                  <a:srgbClr val="FFFFFF"/>
                </a:solidFill>
                <a:latin typeface="Arial Unicode MS"/>
                <a:cs typeface="Arial Unicode MS"/>
              </a:rPr>
              <a:t>마케팅</a:t>
            </a:r>
            <a:endParaRPr sz="1300" dirty="0">
              <a:latin typeface="Arial Unicode MS"/>
              <a:cs typeface="Arial Unicode MS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768115" y="7267386"/>
            <a:ext cx="3155031" cy="2086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756" dirty="0">
                <a:solidFill>
                  <a:schemeClr val="tx1">
                    <a:lumMod val="50000"/>
                    <a:lumOff val="50000"/>
                  </a:schemeClr>
                </a:solidFill>
                <a:latin typeface="AvantGarde Bk BT" panose="020B0402020202020204" pitchFamily="34" charset="0"/>
              </a:rPr>
              <a:t>Copyright ⓒ 2016 RE&amp;COMMUNICATION CO., Ltd. All rights reserved.</a:t>
            </a:r>
            <a:endParaRPr lang="ko-KR" altLang="en-US" sz="756" dirty="0">
              <a:solidFill>
                <a:schemeClr val="tx1">
                  <a:lumMod val="50000"/>
                  <a:lumOff val="50000"/>
                </a:schemeClr>
              </a:solidFill>
              <a:latin typeface="AvantGarde Bk BT" panose="020B0402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098856" y="537746"/>
            <a:ext cx="1840568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[</a:t>
            </a:r>
            <a:r>
              <a:rPr lang="ko-KR" alt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모바일</a:t>
            </a: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구매행동</a:t>
            </a:r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]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5961" y="506968"/>
            <a:ext cx="31854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err="1" smtClean="0">
                <a:solidFill>
                  <a:srgbClr val="FF0000"/>
                </a:solidFill>
                <a:latin typeface="+mn-ea"/>
              </a:rPr>
              <a:t>매체별</a:t>
            </a:r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 광고마케팅의 흐름</a:t>
            </a:r>
            <a:endParaRPr lang="ko-KR" altLang="en-US" sz="2000" b="1" i="1" dirty="0">
              <a:solidFill>
                <a:srgbClr val="FF0000"/>
              </a:solidFill>
              <a:latin typeface="+mn-ea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80" y="1339232"/>
            <a:ext cx="9426872" cy="5786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6517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18680" y="39135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83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8680" y="100817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70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2"/>
          <p:cNvSpPr txBox="1"/>
          <p:nvPr/>
        </p:nvSpPr>
        <p:spPr>
          <a:xfrm>
            <a:off x="10404445" y="188766"/>
            <a:ext cx="200055" cy="916134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o-KR" altLang="en-US" sz="1300" dirty="0" smtClean="0">
                <a:solidFill>
                  <a:srgbClr val="FFFFFF"/>
                </a:solidFill>
                <a:latin typeface="Arial Unicode MS"/>
                <a:cs typeface="Arial Unicode MS"/>
              </a:rPr>
              <a:t>의료 </a:t>
            </a:r>
            <a:r>
              <a:rPr sz="1300" dirty="0" err="1" smtClean="0">
                <a:solidFill>
                  <a:srgbClr val="FFFFFF"/>
                </a:solidFill>
                <a:latin typeface="Arial Unicode MS"/>
                <a:cs typeface="Arial Unicode MS"/>
              </a:rPr>
              <a:t>마케팅</a:t>
            </a:r>
            <a:endParaRPr sz="1300" dirty="0">
              <a:latin typeface="Arial Unicode MS"/>
              <a:cs typeface="Arial Unicode MS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768115" y="7267386"/>
            <a:ext cx="3155031" cy="2086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756" dirty="0">
                <a:solidFill>
                  <a:schemeClr val="tx1">
                    <a:lumMod val="50000"/>
                    <a:lumOff val="50000"/>
                  </a:schemeClr>
                </a:solidFill>
                <a:latin typeface="AvantGarde Bk BT" panose="020B0402020202020204" pitchFamily="34" charset="0"/>
              </a:rPr>
              <a:t>Copyright ⓒ 2016 RE&amp;COMMUNICATION CO., Ltd. All rights reserved.</a:t>
            </a:r>
            <a:endParaRPr lang="ko-KR" altLang="en-US" sz="756" dirty="0">
              <a:solidFill>
                <a:schemeClr val="tx1">
                  <a:lumMod val="50000"/>
                  <a:lumOff val="50000"/>
                </a:schemeClr>
              </a:solidFill>
              <a:latin typeface="AvantGarde Bk BT" panose="020B0402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5961" y="506968"/>
            <a:ext cx="31854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err="1" smtClean="0">
                <a:solidFill>
                  <a:srgbClr val="FF0000"/>
                </a:solidFill>
                <a:latin typeface="+mn-ea"/>
              </a:rPr>
              <a:t>매체별</a:t>
            </a:r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 광고마케팅의 흐름</a:t>
            </a:r>
            <a:endParaRPr lang="ko-KR" altLang="en-US" sz="2000" b="1" i="1" dirty="0">
              <a:solidFill>
                <a:srgbClr val="FF0000"/>
              </a:solidFill>
              <a:latin typeface="+mn-ea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1277" y="1518773"/>
            <a:ext cx="6501121" cy="4853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타원 8"/>
          <p:cNvSpPr/>
          <p:nvPr/>
        </p:nvSpPr>
        <p:spPr>
          <a:xfrm>
            <a:off x="1536700" y="3856310"/>
            <a:ext cx="2721235" cy="2721235"/>
          </a:xfrm>
          <a:prstGeom prst="ellipse">
            <a:avLst/>
          </a:prstGeom>
          <a:solidFill>
            <a:schemeClr val="dk1">
              <a:alpha val="8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700514" y="4480311"/>
            <a:ext cx="239360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dirty="0" smtClean="0">
                <a:solidFill>
                  <a:schemeClr val="bg1"/>
                </a:solidFill>
              </a:rPr>
              <a:t>국내 </a:t>
            </a:r>
            <a:r>
              <a:rPr lang="ko-KR" altLang="en-US" dirty="0" err="1" smtClean="0">
                <a:solidFill>
                  <a:schemeClr val="bg1"/>
                </a:solidFill>
              </a:rPr>
              <a:t>스마트폰</a:t>
            </a:r>
            <a:r>
              <a:rPr lang="ko-KR" altLang="en-US" dirty="0" smtClean="0">
                <a:solidFill>
                  <a:schemeClr val="bg1"/>
                </a:solidFill>
              </a:rPr>
              <a:t> 사용자</a:t>
            </a:r>
            <a:endParaRPr lang="en-US" altLang="ko-KR" dirty="0" smtClean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altLang="ko-KR" sz="2400" b="1" dirty="0" smtClean="0">
                <a:solidFill>
                  <a:schemeClr val="bg1"/>
                </a:solidFill>
              </a:rPr>
              <a:t>4500</a:t>
            </a:r>
            <a:r>
              <a:rPr lang="ko-KR" altLang="en-US" sz="2400" b="1" dirty="0" err="1" smtClean="0">
                <a:solidFill>
                  <a:schemeClr val="bg1"/>
                </a:solidFill>
              </a:rPr>
              <a:t>만명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 </a:t>
            </a:r>
            <a:endParaRPr lang="en-US" altLang="ko-KR" sz="2400" b="1" dirty="0" smtClean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altLang="ko-KR" dirty="0" smtClean="0">
                <a:solidFill>
                  <a:schemeClr val="bg1"/>
                </a:solidFill>
              </a:rPr>
              <a:t>(</a:t>
            </a:r>
            <a:r>
              <a:rPr lang="ko-KR" altLang="en-US" dirty="0" smtClean="0">
                <a:solidFill>
                  <a:schemeClr val="bg1"/>
                </a:solidFill>
              </a:rPr>
              <a:t>국내전체인구의 </a:t>
            </a:r>
            <a:r>
              <a:rPr lang="en-US" altLang="ko-KR" dirty="0" smtClean="0">
                <a:solidFill>
                  <a:schemeClr val="bg1"/>
                </a:solidFill>
              </a:rPr>
              <a:t>86%)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98856" y="537746"/>
            <a:ext cx="1840568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[</a:t>
            </a:r>
            <a:r>
              <a:rPr lang="ko-KR" alt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모바일</a:t>
            </a: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이용행태</a:t>
            </a:r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]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7349469" y="4924425"/>
            <a:ext cx="1898733" cy="1898733"/>
          </a:xfrm>
          <a:prstGeom prst="ellipse">
            <a:avLst/>
          </a:prstGeom>
          <a:solidFill>
            <a:srgbClr val="00B0F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smtClean="0"/>
              <a:t>메신저</a:t>
            </a:r>
            <a:endParaRPr lang="en-US" altLang="ko-KR" sz="2400" smtClean="0"/>
          </a:p>
          <a:p>
            <a:pPr algn="ctr"/>
            <a:r>
              <a:rPr lang="en-US" altLang="ko-KR" sz="2400" smtClean="0"/>
              <a:t>97%</a:t>
            </a:r>
            <a:endParaRPr lang="ko-KR" altLang="en-US" sz="2400"/>
          </a:p>
        </p:txBody>
      </p:sp>
      <p:sp>
        <p:nvSpPr>
          <p:cNvPr id="16" name="타원 15"/>
          <p:cNvSpPr/>
          <p:nvPr/>
        </p:nvSpPr>
        <p:spPr>
          <a:xfrm>
            <a:off x="8398737" y="3945499"/>
            <a:ext cx="1744134" cy="1744134"/>
          </a:xfrm>
          <a:prstGeom prst="ellipse">
            <a:avLst/>
          </a:prstGeom>
          <a:solidFill>
            <a:schemeClr val="accent6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smtClean="0"/>
              <a:t>SNS </a:t>
            </a:r>
            <a:r>
              <a:rPr lang="ko-KR" altLang="en-US" sz="1600" b="1" smtClean="0"/>
              <a:t>이용률</a:t>
            </a:r>
            <a:endParaRPr lang="en-US" altLang="ko-KR" sz="1600" b="1" smtClean="0"/>
          </a:p>
          <a:p>
            <a:pPr algn="ctr"/>
            <a:r>
              <a:rPr lang="en-US" altLang="ko-KR" sz="1600" b="1" smtClean="0"/>
              <a:t>65%</a:t>
            </a:r>
            <a:endParaRPr lang="ko-KR" altLang="en-US" sz="1600" b="1"/>
          </a:p>
        </p:txBody>
      </p:sp>
      <p:sp>
        <p:nvSpPr>
          <p:cNvPr id="5" name="TextBox 4"/>
          <p:cNvSpPr txBox="1"/>
          <p:nvPr/>
        </p:nvSpPr>
        <p:spPr>
          <a:xfrm>
            <a:off x="7843979" y="6905625"/>
            <a:ext cx="192232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출처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다음카카오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/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포커스뉴스</a:t>
            </a:r>
            <a:endParaRPr lang="ko-KR" alt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타원 5"/>
          <p:cNvSpPr/>
          <p:nvPr/>
        </p:nvSpPr>
        <p:spPr>
          <a:xfrm>
            <a:off x="6622028" y="1685486"/>
            <a:ext cx="2577014" cy="2577014"/>
          </a:xfrm>
          <a:prstGeom prst="ellipse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6941359" y="2333625"/>
            <a:ext cx="1938351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bg1"/>
                </a:solidFill>
              </a:rPr>
              <a:t>Mobile Internet</a:t>
            </a:r>
          </a:p>
          <a:p>
            <a:pPr algn="ctr"/>
            <a:r>
              <a:rPr lang="en-US" altLang="ko-KR" sz="2000" b="1" dirty="0" smtClean="0">
                <a:solidFill>
                  <a:srgbClr val="FFFF00"/>
                </a:solidFill>
              </a:rPr>
              <a:t>3hour / daily</a:t>
            </a:r>
          </a:p>
          <a:p>
            <a:pPr algn="ctr"/>
            <a:endParaRPr lang="en-US" altLang="ko-KR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dirty="0" smtClean="0">
                <a:solidFill>
                  <a:schemeClr val="bg1"/>
                </a:solidFill>
              </a:rPr>
              <a:t>(20</a:t>
            </a:r>
            <a:r>
              <a:rPr lang="ko-KR" altLang="en-US" dirty="0" smtClean="0">
                <a:solidFill>
                  <a:schemeClr val="bg1"/>
                </a:solidFill>
              </a:rPr>
              <a:t>대 </a:t>
            </a:r>
            <a:r>
              <a:rPr lang="en-US" altLang="ko-KR" dirty="0" smtClean="0">
                <a:solidFill>
                  <a:schemeClr val="bg1"/>
                </a:solidFill>
              </a:rPr>
              <a:t>: 4</a:t>
            </a:r>
            <a:r>
              <a:rPr lang="ko-KR" altLang="en-US" dirty="0" smtClean="0">
                <a:solidFill>
                  <a:schemeClr val="bg1"/>
                </a:solidFill>
              </a:rPr>
              <a:t>시간 </a:t>
            </a:r>
            <a:r>
              <a:rPr lang="en-US" altLang="ko-KR" dirty="0" smtClean="0">
                <a:solidFill>
                  <a:schemeClr val="bg1"/>
                </a:solidFill>
              </a:rPr>
              <a:t>9</a:t>
            </a:r>
            <a:r>
              <a:rPr lang="ko-KR" altLang="en-US" dirty="0" smtClean="0">
                <a:solidFill>
                  <a:schemeClr val="bg1"/>
                </a:solidFill>
              </a:rPr>
              <a:t>분</a:t>
            </a:r>
            <a:r>
              <a:rPr lang="en-US" altLang="ko-KR" dirty="0" smtClean="0">
                <a:solidFill>
                  <a:schemeClr val="bg1"/>
                </a:solidFill>
              </a:rPr>
              <a:t>)</a:t>
            </a:r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202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18680" y="39135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83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8680" y="100817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70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2"/>
          <p:cNvSpPr txBox="1"/>
          <p:nvPr/>
        </p:nvSpPr>
        <p:spPr>
          <a:xfrm>
            <a:off x="10404445" y="188766"/>
            <a:ext cx="200055" cy="916134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o-KR" altLang="en-US" sz="1300" dirty="0" smtClean="0">
                <a:solidFill>
                  <a:srgbClr val="FFFFFF"/>
                </a:solidFill>
                <a:latin typeface="Arial Unicode MS"/>
                <a:cs typeface="Arial Unicode MS"/>
              </a:rPr>
              <a:t>의료 </a:t>
            </a:r>
            <a:r>
              <a:rPr sz="1300" dirty="0" err="1" smtClean="0">
                <a:solidFill>
                  <a:srgbClr val="FFFFFF"/>
                </a:solidFill>
                <a:latin typeface="Arial Unicode MS"/>
                <a:cs typeface="Arial Unicode MS"/>
              </a:rPr>
              <a:t>마케팅</a:t>
            </a:r>
            <a:endParaRPr sz="1300" dirty="0">
              <a:latin typeface="Arial Unicode MS"/>
              <a:cs typeface="Arial Unicode MS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768115" y="7267386"/>
            <a:ext cx="3155031" cy="2086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756" dirty="0">
                <a:solidFill>
                  <a:schemeClr val="tx1">
                    <a:lumMod val="50000"/>
                    <a:lumOff val="50000"/>
                  </a:schemeClr>
                </a:solidFill>
                <a:latin typeface="AvantGarde Bk BT" panose="020B0402020202020204" pitchFamily="34" charset="0"/>
              </a:rPr>
              <a:t>Copyright ⓒ 2016 RE&amp;COMMUNICATION CO., Ltd. All rights reserved.</a:t>
            </a:r>
            <a:endParaRPr lang="ko-KR" altLang="en-US" sz="756" dirty="0">
              <a:solidFill>
                <a:schemeClr val="tx1">
                  <a:lumMod val="50000"/>
                  <a:lumOff val="50000"/>
                </a:schemeClr>
              </a:solidFill>
              <a:latin typeface="AvantGarde Bk BT" panose="020B0402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926591" y="537746"/>
            <a:ext cx="2117887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[</a:t>
            </a:r>
            <a:r>
              <a:rPr lang="ko-KR" alt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모바일</a:t>
            </a: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이용 시간대</a:t>
            </a:r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]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5961" y="506968"/>
            <a:ext cx="31854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err="1" smtClean="0">
                <a:solidFill>
                  <a:srgbClr val="FF0000"/>
                </a:solidFill>
                <a:latin typeface="+mn-ea"/>
              </a:rPr>
              <a:t>매체별</a:t>
            </a:r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 광고마케팅의 흐름</a:t>
            </a:r>
            <a:endParaRPr lang="ko-KR" altLang="en-US" sz="2000" b="1" i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8689" y="1484784"/>
            <a:ext cx="897072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+mn-ea"/>
              </a:rPr>
              <a:t>※ </a:t>
            </a:r>
            <a:r>
              <a:rPr lang="ko-KR" altLang="en-US" sz="1400" dirty="0" err="1" smtClean="0">
                <a:latin typeface="+mn-ea"/>
              </a:rPr>
              <a:t>모바일</a:t>
            </a:r>
            <a:r>
              <a:rPr lang="ko-KR" altLang="en-US" sz="1400" dirty="0" smtClean="0">
                <a:latin typeface="+mn-ea"/>
              </a:rPr>
              <a:t> 이용 시간대</a:t>
            </a:r>
            <a:r>
              <a:rPr lang="en-US" altLang="ko-KR" sz="1400" dirty="0" smtClean="0">
                <a:latin typeface="+mn-ea"/>
              </a:rPr>
              <a:t/>
            </a:r>
            <a:br>
              <a:rPr lang="en-US" altLang="ko-KR" sz="1400" dirty="0" smtClean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- </a:t>
            </a:r>
            <a:r>
              <a:rPr lang="ko-KR" altLang="en-US" sz="1400" dirty="0" smtClean="0">
                <a:latin typeface="+mn-ea"/>
              </a:rPr>
              <a:t>주중의 경우</a:t>
            </a:r>
            <a:r>
              <a:rPr lang="en-US" altLang="ko-KR" sz="1400" dirty="0">
                <a:latin typeface="+mn-ea"/>
              </a:rPr>
              <a:t> </a:t>
            </a:r>
            <a:r>
              <a:rPr lang="ko-KR" altLang="en-US" sz="1400" dirty="0" smtClean="0">
                <a:latin typeface="+mn-ea"/>
              </a:rPr>
              <a:t>출근 시간을 기점으로 점심시간과 퇴근시간에 </a:t>
            </a:r>
            <a:r>
              <a:rPr lang="ko-KR" altLang="en-US" sz="1400" dirty="0" err="1" smtClean="0">
                <a:latin typeface="+mn-ea"/>
              </a:rPr>
              <a:t>모바일</a:t>
            </a:r>
            <a:r>
              <a:rPr lang="ko-KR" altLang="en-US" sz="1400" dirty="0" smtClean="0">
                <a:latin typeface="+mn-ea"/>
              </a:rPr>
              <a:t> 인터넷 </a:t>
            </a:r>
            <a:r>
              <a:rPr lang="ko-KR" altLang="en-US" sz="1400" dirty="0">
                <a:latin typeface="+mn-ea"/>
              </a:rPr>
              <a:t>사</a:t>
            </a:r>
            <a:r>
              <a:rPr lang="ko-KR" altLang="en-US" sz="1400" dirty="0" smtClean="0">
                <a:latin typeface="+mn-ea"/>
              </a:rPr>
              <a:t>용률이 집중되는 것으로 나타남</a:t>
            </a:r>
            <a:r>
              <a:rPr lang="en-US" altLang="ko-KR" sz="1400" dirty="0" smtClean="0">
                <a:latin typeface="+mn-ea"/>
              </a:rPr>
              <a:t/>
            </a:r>
            <a:br>
              <a:rPr lang="en-US" altLang="ko-KR" sz="1400" dirty="0" smtClean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- </a:t>
            </a:r>
            <a:r>
              <a:rPr lang="ko-KR" altLang="en-US" sz="1400" dirty="0" smtClean="0">
                <a:latin typeface="+mn-ea"/>
              </a:rPr>
              <a:t>주말의 경우 </a:t>
            </a:r>
            <a:r>
              <a:rPr lang="en-US" altLang="ko-KR" sz="1400" dirty="0" smtClean="0">
                <a:latin typeface="+mn-ea"/>
              </a:rPr>
              <a:t>12</a:t>
            </a:r>
            <a:r>
              <a:rPr lang="ko-KR" altLang="en-US" sz="1400" dirty="0" smtClean="0">
                <a:latin typeface="+mn-ea"/>
              </a:rPr>
              <a:t>시 이후부터 잠들기 전까지 꾸준한 이용 패턴을 보이고 있음</a:t>
            </a:r>
            <a:endParaRPr lang="ko-KR" altLang="en-US" sz="1400" dirty="0">
              <a:latin typeface="+mn-ea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470184" y="3037396"/>
            <a:ext cx="9335765" cy="3904462"/>
            <a:chOff x="470184" y="3037396"/>
            <a:chExt cx="7995509" cy="3343932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184" y="3037396"/>
              <a:ext cx="7995509" cy="33439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직사각형 9"/>
            <p:cNvSpPr/>
            <p:nvPr/>
          </p:nvSpPr>
          <p:spPr>
            <a:xfrm>
              <a:off x="2657242" y="3933056"/>
              <a:ext cx="762630" cy="1800200"/>
            </a:xfrm>
            <a:prstGeom prst="rect">
              <a:avLst/>
            </a:prstGeom>
            <a:solidFill>
              <a:srgbClr val="FFFF00">
                <a:alpha val="30000"/>
              </a:srgbClr>
            </a:solidFill>
            <a:ln w="63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4086623" y="3933056"/>
              <a:ext cx="485377" cy="1800200"/>
            </a:xfrm>
            <a:prstGeom prst="rect">
              <a:avLst/>
            </a:prstGeom>
            <a:solidFill>
              <a:srgbClr val="FFFF00">
                <a:alpha val="30000"/>
              </a:srgbClr>
            </a:solidFill>
            <a:ln w="63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5964428" y="3933056"/>
              <a:ext cx="1847932" cy="1800200"/>
            </a:xfrm>
            <a:prstGeom prst="rect">
              <a:avLst/>
            </a:prstGeom>
            <a:solidFill>
              <a:srgbClr val="FFFF00">
                <a:alpha val="30000"/>
              </a:srgbClr>
            </a:solidFill>
            <a:ln w="63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4" name="그룹 13"/>
            <p:cNvGrpSpPr/>
            <p:nvPr/>
          </p:nvGrpSpPr>
          <p:grpSpPr>
            <a:xfrm>
              <a:off x="2281229" y="4029030"/>
              <a:ext cx="776306" cy="827584"/>
              <a:chOff x="1956720" y="4295570"/>
              <a:chExt cx="776306" cy="827584"/>
            </a:xfrm>
          </p:grpSpPr>
          <p:sp>
            <p:nvSpPr>
              <p:cNvPr id="16" name="타원형 설명선 15"/>
              <p:cNvSpPr/>
              <p:nvPr/>
            </p:nvSpPr>
            <p:spPr>
              <a:xfrm rot="17439471">
                <a:off x="1931081" y="4321209"/>
                <a:ext cx="827584" cy="776306"/>
              </a:xfrm>
              <a:prstGeom prst="wedgeEllipseCallout">
                <a:avLst/>
              </a:prstGeom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2084576" y="4409280"/>
                <a:ext cx="520594" cy="5140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1100" b="1" dirty="0" err="1" smtClean="0">
                    <a:solidFill>
                      <a:schemeClr val="bg1"/>
                    </a:solidFill>
                    <a:latin typeface="+mn-ea"/>
                  </a:rPr>
                  <a:t>모바일</a:t>
                </a:r>
                <a:endParaRPr lang="en-US" altLang="ko-KR" sz="1100" b="1" dirty="0" smtClean="0">
                  <a:solidFill>
                    <a:schemeClr val="bg1"/>
                  </a:solidFill>
                  <a:latin typeface="+mn-ea"/>
                </a:endParaRPr>
              </a:p>
              <a:p>
                <a:pPr algn="ctr"/>
                <a:r>
                  <a:rPr lang="ko-KR" altLang="en-US" sz="1100" b="1" dirty="0" smtClean="0">
                    <a:solidFill>
                      <a:schemeClr val="bg1"/>
                    </a:solidFill>
                    <a:latin typeface="+mn-ea"/>
                  </a:rPr>
                  <a:t>사용량</a:t>
                </a:r>
                <a:endParaRPr lang="en-US" altLang="ko-KR" sz="1100" b="1" dirty="0" smtClean="0">
                  <a:solidFill>
                    <a:schemeClr val="bg1"/>
                  </a:solidFill>
                  <a:latin typeface="+mn-ea"/>
                </a:endParaRPr>
              </a:p>
              <a:p>
                <a:pPr algn="ctr"/>
                <a:r>
                  <a:rPr lang="ko-KR" altLang="en-US" sz="1100" b="1" dirty="0" smtClean="0">
                    <a:solidFill>
                      <a:schemeClr val="bg1"/>
                    </a:solidFill>
                    <a:latin typeface="+mn-ea"/>
                  </a:rPr>
                  <a:t>우</a:t>
                </a:r>
                <a:r>
                  <a:rPr lang="ko-KR" altLang="en-US" sz="1100" b="1" dirty="0">
                    <a:solidFill>
                      <a:schemeClr val="bg1"/>
                    </a:solidFill>
                    <a:latin typeface="+mn-ea"/>
                  </a:rPr>
                  <a:t>세</a:t>
                </a:r>
              </a:p>
            </p:txBody>
          </p:sp>
        </p:grpSp>
        <p:grpSp>
          <p:nvGrpSpPr>
            <p:cNvPr id="18" name="그룹 17"/>
            <p:cNvGrpSpPr/>
            <p:nvPr/>
          </p:nvGrpSpPr>
          <p:grpSpPr>
            <a:xfrm>
              <a:off x="7398568" y="3552806"/>
              <a:ext cx="827584" cy="776306"/>
              <a:chOff x="7866762" y="3640877"/>
              <a:chExt cx="827584" cy="776306"/>
            </a:xfrm>
          </p:grpSpPr>
          <p:sp>
            <p:nvSpPr>
              <p:cNvPr id="19" name="타원형 설명선 18"/>
              <p:cNvSpPr/>
              <p:nvPr/>
            </p:nvSpPr>
            <p:spPr>
              <a:xfrm rot="1522348">
                <a:off x="7866762" y="3640877"/>
                <a:ext cx="827584" cy="776306"/>
              </a:xfrm>
              <a:prstGeom prst="wedgeEllipseCallout">
                <a:avLst/>
              </a:prstGeom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8044955" y="3728948"/>
                <a:ext cx="520594" cy="5140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1100" b="1" smtClean="0">
                    <a:solidFill>
                      <a:schemeClr val="bg1"/>
                    </a:solidFill>
                    <a:latin typeface="+mn-ea"/>
                  </a:rPr>
                  <a:t>모바일</a:t>
                </a:r>
                <a:endParaRPr lang="en-US" altLang="ko-KR" sz="1100" b="1" smtClean="0">
                  <a:solidFill>
                    <a:schemeClr val="bg1"/>
                  </a:solidFill>
                  <a:latin typeface="+mn-ea"/>
                </a:endParaRPr>
              </a:p>
              <a:p>
                <a:pPr algn="ctr"/>
                <a:r>
                  <a:rPr lang="ko-KR" altLang="en-US" sz="1100" b="1" smtClean="0">
                    <a:solidFill>
                      <a:schemeClr val="bg1"/>
                    </a:solidFill>
                    <a:latin typeface="+mn-ea"/>
                  </a:rPr>
                  <a:t>사용량</a:t>
                </a:r>
                <a:endParaRPr lang="en-US" altLang="ko-KR" sz="1100" b="1" smtClean="0">
                  <a:solidFill>
                    <a:schemeClr val="bg1"/>
                  </a:solidFill>
                  <a:latin typeface="+mn-ea"/>
                </a:endParaRPr>
              </a:p>
              <a:p>
                <a:pPr algn="ctr"/>
                <a:r>
                  <a:rPr lang="ko-KR" altLang="en-US" sz="1100" b="1" smtClean="0">
                    <a:solidFill>
                      <a:schemeClr val="bg1"/>
                    </a:solidFill>
                    <a:latin typeface="+mn-ea"/>
                  </a:rPr>
                  <a:t>우</a:t>
                </a:r>
                <a:r>
                  <a:rPr lang="ko-KR" altLang="en-US" sz="1100" b="1">
                    <a:solidFill>
                      <a:schemeClr val="bg1"/>
                    </a:solidFill>
                    <a:latin typeface="+mn-ea"/>
                  </a:rPr>
                  <a:t>세</a:t>
                </a:r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2966021" y="3933056"/>
              <a:ext cx="457443" cy="4744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000" b="1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출근</a:t>
              </a:r>
              <a:endParaRPr lang="en-US" altLang="ko-KR" sz="1000" b="1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en-US" altLang="ko-KR" sz="1000" b="1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(</a:t>
              </a:r>
              <a:r>
                <a:rPr lang="ko-KR" altLang="en-US" sz="1000" b="1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등교</a:t>
              </a:r>
              <a:r>
                <a:rPr lang="en-US" altLang="ko-KR" sz="1000" b="1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)</a:t>
              </a:r>
            </a:p>
            <a:p>
              <a:pPr algn="ctr"/>
              <a:r>
                <a:rPr lang="ko-KR" altLang="en-US" sz="1000" b="1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시</a:t>
              </a:r>
              <a:r>
                <a:rPr lang="ko-KR" altLang="en-US" sz="1000" b="1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간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166527" y="5085184"/>
              <a:ext cx="377814" cy="3426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000" b="1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점심</a:t>
              </a:r>
              <a:endParaRPr lang="en-US" altLang="ko-KR" sz="1000" b="1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000" b="1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시</a:t>
              </a:r>
              <a:r>
                <a:rPr lang="ko-KR" altLang="en-US" sz="1000" b="1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간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439453" y="4950378"/>
              <a:ext cx="786931" cy="3426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000" b="1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퇴근</a:t>
              </a:r>
              <a:r>
                <a:rPr lang="en-US" altLang="ko-KR" sz="1000" b="1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(</a:t>
              </a:r>
              <a:r>
                <a:rPr lang="ko-KR" altLang="en-US" sz="1000" b="1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하교</a:t>
              </a:r>
              <a:r>
                <a:rPr lang="en-US" altLang="ko-KR" sz="1000" b="1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)</a:t>
              </a:r>
              <a:r>
                <a:rPr lang="ko-KR" altLang="en-US" sz="1000" b="1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후</a:t>
              </a:r>
              <a:endParaRPr lang="en-US" altLang="ko-KR" sz="1000" b="1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000" b="1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시</a:t>
              </a:r>
              <a:r>
                <a:rPr lang="ko-KR" altLang="en-US" sz="1000" b="1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간</a:t>
              </a: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4412563" y="3376004"/>
            <a:ext cx="492443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1200" b="1" dirty="0" smtClean="0"/>
              <a:t>주중</a:t>
            </a:r>
            <a:endParaRPr lang="ko-KR" altLang="en-US" sz="12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5880100" y="3376004"/>
            <a:ext cx="492443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1200" b="1" dirty="0" smtClean="0"/>
              <a:t>주말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40202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18680" y="39135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83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8680" y="100817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70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2"/>
          <p:cNvSpPr txBox="1"/>
          <p:nvPr/>
        </p:nvSpPr>
        <p:spPr>
          <a:xfrm>
            <a:off x="10404445" y="188766"/>
            <a:ext cx="200055" cy="916134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o-KR" altLang="en-US" sz="1300" dirty="0" smtClean="0">
                <a:solidFill>
                  <a:srgbClr val="FFFFFF"/>
                </a:solidFill>
                <a:latin typeface="Arial Unicode MS"/>
                <a:cs typeface="Arial Unicode MS"/>
              </a:rPr>
              <a:t>의료 </a:t>
            </a:r>
            <a:r>
              <a:rPr sz="1300" dirty="0" err="1" smtClean="0">
                <a:solidFill>
                  <a:srgbClr val="FFFFFF"/>
                </a:solidFill>
                <a:latin typeface="Arial Unicode MS"/>
                <a:cs typeface="Arial Unicode MS"/>
              </a:rPr>
              <a:t>마케팅</a:t>
            </a:r>
            <a:endParaRPr sz="1300" dirty="0">
              <a:latin typeface="Arial Unicode MS"/>
              <a:cs typeface="Arial Unicode MS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768115" y="7267386"/>
            <a:ext cx="3155031" cy="2086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756" dirty="0">
                <a:solidFill>
                  <a:schemeClr val="tx1">
                    <a:lumMod val="50000"/>
                    <a:lumOff val="50000"/>
                  </a:schemeClr>
                </a:solidFill>
                <a:latin typeface="AvantGarde Bk BT" panose="020B0402020202020204" pitchFamily="34" charset="0"/>
              </a:rPr>
              <a:t>Copyright ⓒ 2016 RE&amp;COMMUNICATION CO., Ltd. All rights reserved.</a:t>
            </a:r>
            <a:endParaRPr lang="ko-KR" altLang="en-US" sz="756" dirty="0">
              <a:solidFill>
                <a:schemeClr val="tx1">
                  <a:lumMod val="50000"/>
                  <a:lumOff val="50000"/>
                </a:schemeClr>
              </a:solidFill>
              <a:latin typeface="AvantGarde Bk BT" panose="020B0402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428801" y="537746"/>
            <a:ext cx="2577950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[</a:t>
            </a: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분야별 온라인 시장 동향</a:t>
            </a:r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]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5961" y="506968"/>
            <a:ext cx="31854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err="1" smtClean="0">
                <a:solidFill>
                  <a:srgbClr val="FF0000"/>
                </a:solidFill>
                <a:latin typeface="+mn-ea"/>
              </a:rPr>
              <a:t>매체별</a:t>
            </a:r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 광고마케팅의 흐름</a:t>
            </a:r>
            <a:endParaRPr lang="ko-KR" altLang="en-US" sz="2000" b="1" i="1" dirty="0">
              <a:solidFill>
                <a:srgbClr val="FF0000"/>
              </a:solidFill>
              <a:latin typeface="+mn-ea"/>
            </a:endParaRPr>
          </a:p>
        </p:txBody>
      </p:sp>
      <p:graphicFrame>
        <p:nvGraphicFramePr>
          <p:cNvPr id="8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5106042"/>
              </p:ext>
            </p:extLst>
          </p:nvPr>
        </p:nvGraphicFramePr>
        <p:xfrm>
          <a:off x="539552" y="1613993"/>
          <a:ext cx="9383842" cy="453650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925944"/>
                <a:gridCol w="716206"/>
                <a:gridCol w="1970580"/>
                <a:gridCol w="1560042"/>
                <a:gridCol w="1403690"/>
                <a:gridCol w="1403690"/>
                <a:gridCol w="1403690"/>
              </a:tblGrid>
              <a:tr h="48508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분 야</a:t>
                      </a:r>
                      <a:endParaRPr lang="ko-KR" altLang="en-US" sz="10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순위</a:t>
                      </a:r>
                      <a:endParaRPr lang="ko-KR" altLang="en-US" sz="10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어플리케이션</a:t>
                      </a:r>
                      <a:endParaRPr lang="ko-KR" altLang="en-US" sz="10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공급자</a:t>
                      </a:r>
                      <a:endParaRPr lang="en-US" sz="10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한달 추정</a:t>
                      </a:r>
                      <a:endParaRPr lang="en-US" altLang="ko-KR" sz="1000" b="1" i="0" u="none" strike="noStrike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순방문자</a:t>
                      </a:r>
                      <a:endParaRPr lang="en-US" sz="10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도달률</a:t>
                      </a:r>
                      <a:r>
                        <a:rPr lang="en-US" altLang="ko-KR" sz="1000" b="1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(%)</a:t>
                      </a:r>
                      <a:endParaRPr lang="en-US" sz="10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월평균</a:t>
                      </a:r>
                      <a:endParaRPr lang="en-US" altLang="ko-KR" sz="1000" b="1" i="0" u="none" strike="noStrike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pPr algn="ctr" fontAlgn="ctr"/>
                      <a:r>
                        <a:rPr lang="ko-KR" altLang="en-US" sz="1000" b="1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이용시간</a:t>
                      </a:r>
                      <a:r>
                        <a:rPr lang="en-US" altLang="ko-KR" sz="1000" b="1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(</a:t>
                      </a:r>
                      <a:r>
                        <a:rPr lang="ko-KR" altLang="en-US" sz="1000" b="1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분</a:t>
                      </a:r>
                      <a:r>
                        <a:rPr lang="en-US" altLang="ko-KR" sz="1000" b="1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)</a:t>
                      </a:r>
                      <a:endParaRPr lang="en-US" sz="10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07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커뮤니케이션</a:t>
                      </a:r>
                      <a:endParaRPr 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</a:t>
                      </a:r>
                      <a:endParaRPr lang="en-US" altLang="ko-KR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카카오톡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Daum</a:t>
                      </a:r>
                      <a:r>
                        <a:rPr lang="en-US" altLang="ko-KR" sz="900" b="0" i="0" u="none" strike="noStrike" baseline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kakao</a:t>
                      </a:r>
                      <a:endParaRPr lang="en-US" altLang="ko-KR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28,452,444</a:t>
                      </a:r>
                      <a:endParaRPr lang="en-US" altLang="ko-KR" sz="9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97.0</a:t>
                      </a:r>
                      <a:endParaRPr lang="en-US" altLang="ko-KR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946.7</a:t>
                      </a:r>
                      <a:endParaRPr lang="en-US" altLang="ko-KR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079">
                <a:tc vMerge="1">
                  <a:txBody>
                    <a:bodyPr/>
                    <a:lstStyle/>
                    <a:p>
                      <a:pPr algn="ctr" fontAlgn="ctr"/>
                      <a:endParaRPr 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</a:t>
                      </a:r>
                      <a:endParaRPr lang="en-US" altLang="ko-KR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Facebook Messenger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Facebook</a:t>
                      </a:r>
                      <a:endParaRPr lang="en-US" altLang="ko-KR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4,726,066</a:t>
                      </a:r>
                      <a:endParaRPr lang="en-US" altLang="ko-KR" sz="9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16.1</a:t>
                      </a:r>
                      <a:endParaRPr lang="en-US" altLang="ko-KR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8.2</a:t>
                      </a:r>
                      <a:endParaRPr lang="en-US" altLang="ko-KR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079">
                <a:tc vMerge="1">
                  <a:txBody>
                    <a:bodyPr/>
                    <a:lstStyle/>
                    <a:p>
                      <a:pPr algn="ctr" fontAlgn="ctr"/>
                      <a:endParaRPr 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</a:t>
                      </a:r>
                      <a:endParaRPr lang="en-US" altLang="ko-KR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Line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Line</a:t>
                      </a:r>
                      <a:endParaRPr lang="en-US" altLang="ko-KR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4,713,710</a:t>
                      </a:r>
                      <a:endParaRPr lang="en-US" altLang="ko-KR" sz="9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16.1</a:t>
                      </a:r>
                      <a:endParaRPr lang="en-US" altLang="ko-KR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64.1</a:t>
                      </a:r>
                      <a:endParaRPr lang="en-US" altLang="ko-KR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07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멀티미디어</a:t>
                      </a: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&amp;</a:t>
                      </a:r>
                    </a:p>
                    <a:p>
                      <a:pPr algn="ctr" fontAlgn="ctr"/>
                      <a:r>
                        <a:rPr lang="ko-KR" altLang="en-US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엔터테인먼트</a:t>
                      </a:r>
                      <a:endParaRPr lang="en-US" altLang="ko-KR" sz="900" b="0" i="0" u="none" strike="noStrike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</a:t>
                      </a:r>
                      <a:endParaRPr lang="en-US" altLang="ko-KR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YouTube</a:t>
                      </a:r>
                      <a:endParaRPr lang="en-US" altLang="ko-KR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Google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19,932,070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68.0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252.2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0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</a:t>
                      </a:r>
                      <a:endParaRPr lang="en-US" altLang="ko-KR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멜론</a:t>
                      </a:r>
                      <a:endParaRPr lang="en-US" altLang="ko-KR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Loen Entertainment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8,545,455</a:t>
                      </a:r>
                      <a:endParaRPr lang="ko-KR" altLang="en-US" sz="9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29.1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220.0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0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</a:t>
                      </a:r>
                      <a:endParaRPr lang="en-US" altLang="ko-KR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네이버웹툰</a:t>
                      </a:r>
                      <a:endParaRPr lang="en-US" altLang="ko-KR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Naver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5,042,207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17.2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327.1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07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인터넷서비스</a:t>
                      </a:r>
                      <a:endParaRPr 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</a:t>
                      </a: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네이버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Naver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20,188,376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68.8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628.6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0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</a:t>
                      </a:r>
                      <a:endParaRPr lang="en-US" altLang="ko-KR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Google </a:t>
                      </a:r>
                      <a:r>
                        <a:rPr lang="ko-KR" altLang="en-US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검색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Google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17,187,477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58.6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7.5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0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</a:t>
                      </a:r>
                      <a:endParaRPr lang="en-US" altLang="ko-KR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다음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Daum</a:t>
                      </a:r>
                      <a:r>
                        <a:rPr lang="en-US" altLang="ko-KR" sz="900" b="0" i="0" u="none" strike="noStrike" baseline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kakao</a:t>
                      </a:r>
                      <a:endParaRPr lang="en-US" altLang="ko-KR" sz="900" b="0" i="0" u="none" strike="noStrike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7,772,354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26.5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281.8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07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소셜미디어</a:t>
                      </a:r>
                      <a:endParaRPr 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</a:t>
                      </a:r>
                      <a:endParaRPr lang="en-US" altLang="ko-KR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Facebook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Facebook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11,348,420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38.7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638.5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0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</a:t>
                      </a:r>
                      <a:endParaRPr lang="en-US" altLang="ko-KR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카카오스토리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Daum</a:t>
                      </a:r>
                      <a:r>
                        <a:rPr lang="en-US" altLang="ko-KR" sz="900" b="0" i="0" u="none" strike="noStrike" baseline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kakao</a:t>
                      </a:r>
                      <a:endParaRPr lang="en-US" altLang="ko-KR" sz="900" b="0" i="0" u="none" strike="noStrike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19,372,909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66.1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133.7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0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</a:t>
                      </a:r>
                      <a:endParaRPr lang="en-US" altLang="ko-KR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밴드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Camp Mobile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14,463,776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49.3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125.0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07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게임</a:t>
                      </a:r>
                      <a:endParaRPr 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</a:t>
                      </a:r>
                      <a:endParaRPr lang="en-US" altLang="ko-KR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애니팡</a:t>
                      </a: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 for kakao</a:t>
                      </a:r>
                      <a:endParaRPr lang="en-US" altLang="ko-KR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Sundaytoz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11,348,420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14.6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1111.9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0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</a:t>
                      </a:r>
                      <a:endParaRPr lang="en-US" altLang="ko-KR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쿠키런 </a:t>
                      </a: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for kakao</a:t>
                      </a:r>
                      <a:endParaRPr lang="en-US" altLang="ko-KR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Devsisters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3,438,847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11.7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370.7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0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</a:t>
                      </a:r>
                      <a:endParaRPr lang="en-US" altLang="ko-KR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모두의 마블 </a:t>
                      </a: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for kakao</a:t>
                      </a:r>
                      <a:endParaRPr lang="en-US" altLang="ko-KR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Netmarble Games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2,935,441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10.0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369.6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07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금융</a:t>
                      </a:r>
                      <a:endParaRPr 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</a:t>
                      </a:r>
                      <a:endParaRPr lang="en-US" altLang="ko-KR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KB</a:t>
                      </a:r>
                      <a:r>
                        <a:rPr lang="ko-KR" altLang="en-US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국민은행 스타뱅킹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KB Kookmin Card</a:t>
                      </a:r>
                      <a:endParaRPr lang="en-US" altLang="ko-KR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6,226,494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21.2</a:t>
                      </a:r>
                      <a:endParaRPr lang="en-US" altLang="ko-KR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30.7</a:t>
                      </a:r>
                      <a:endParaRPr lang="en-US" altLang="ko-KR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0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</a:t>
                      </a:r>
                      <a:endParaRPr lang="en-US" altLang="ko-KR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모바일 안전결제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Vp</a:t>
                      </a:r>
                      <a:endParaRPr lang="en-US" altLang="ko-KR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5,257,331</a:t>
                      </a:r>
                      <a:endParaRPr lang="en-US" altLang="ko-KR" sz="9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17.9</a:t>
                      </a:r>
                      <a:endParaRPr lang="en-US" altLang="ko-KR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3.8</a:t>
                      </a:r>
                      <a:endParaRPr lang="en-US" altLang="ko-KR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0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</a:t>
                      </a:r>
                      <a:endParaRPr lang="en-US" altLang="ko-KR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NH </a:t>
                      </a:r>
                      <a:r>
                        <a:rPr lang="ko-KR" altLang="en-US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스마트뱅킹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Nonghyup</a:t>
                      </a:r>
                      <a:endParaRPr lang="en-US" altLang="ko-KR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4,339,511</a:t>
                      </a:r>
                      <a:endParaRPr lang="en-US" altLang="ko-KR" sz="9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14.8</a:t>
                      </a:r>
                      <a:endParaRPr lang="en-US" altLang="ko-KR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fontAlgn="ctr">
                        <a:buFontTx/>
                        <a:buNone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24.8</a:t>
                      </a:r>
                      <a:endParaRPr lang="en-US" altLang="ko-KR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964" marR="7964" marT="7964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1439267" y="3459924"/>
            <a:ext cx="8484127" cy="2307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1440580" y="4125646"/>
            <a:ext cx="8482814" cy="2307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7428801" y="6524625"/>
            <a:ext cx="249459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[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출처 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: 2014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년 </a:t>
            </a: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모바일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결산자료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코리안클릭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]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439267" y="2095193"/>
            <a:ext cx="8484127" cy="2307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439267" y="2771161"/>
            <a:ext cx="8484127" cy="2307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202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18680" y="39135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83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8680" y="100817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70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2"/>
          <p:cNvSpPr txBox="1"/>
          <p:nvPr/>
        </p:nvSpPr>
        <p:spPr>
          <a:xfrm>
            <a:off x="10404445" y="188766"/>
            <a:ext cx="200055" cy="916134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o-KR" altLang="en-US" sz="1300" dirty="0" smtClean="0">
                <a:solidFill>
                  <a:srgbClr val="FFFFFF"/>
                </a:solidFill>
                <a:latin typeface="Arial Unicode MS"/>
                <a:cs typeface="Arial Unicode MS"/>
              </a:rPr>
              <a:t>의료 </a:t>
            </a:r>
            <a:r>
              <a:rPr sz="1300" dirty="0" err="1" smtClean="0">
                <a:solidFill>
                  <a:srgbClr val="FFFFFF"/>
                </a:solidFill>
                <a:latin typeface="Arial Unicode MS"/>
                <a:cs typeface="Arial Unicode MS"/>
              </a:rPr>
              <a:t>마케팅</a:t>
            </a:r>
            <a:endParaRPr sz="1300" dirty="0">
              <a:latin typeface="Arial Unicode MS"/>
              <a:cs typeface="Arial Unicode MS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768115" y="7267386"/>
            <a:ext cx="3155031" cy="2086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756" dirty="0">
                <a:solidFill>
                  <a:schemeClr val="tx1">
                    <a:lumMod val="50000"/>
                    <a:lumOff val="50000"/>
                  </a:schemeClr>
                </a:solidFill>
                <a:latin typeface="AvantGarde Bk BT" panose="020B0402020202020204" pitchFamily="34" charset="0"/>
              </a:rPr>
              <a:t>Copyright ⓒ 2016 RE&amp;COMMUNICATION CO., Ltd. All rights reserved.</a:t>
            </a:r>
            <a:endParaRPr lang="ko-KR" altLang="en-US" sz="756" dirty="0">
              <a:solidFill>
                <a:schemeClr val="tx1">
                  <a:lumMod val="50000"/>
                  <a:lumOff val="50000"/>
                </a:schemeClr>
              </a:solidFill>
              <a:latin typeface="AvantGarde Bk BT" panose="020B0402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090841" y="537746"/>
            <a:ext cx="1840568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[</a:t>
            </a:r>
            <a:r>
              <a:rPr lang="ko-KR" alt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모바일</a:t>
            </a: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이용행태</a:t>
            </a:r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]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5961" y="506968"/>
            <a:ext cx="31854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err="1" smtClean="0">
                <a:solidFill>
                  <a:srgbClr val="FF0000"/>
                </a:solidFill>
                <a:latin typeface="+mn-ea"/>
              </a:rPr>
              <a:t>매체별</a:t>
            </a:r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 광고마케팅의 흐름</a:t>
            </a:r>
            <a:endParaRPr lang="ko-KR" altLang="en-US" sz="2000" b="1" i="1" dirty="0">
              <a:solidFill>
                <a:srgbClr val="FF0000"/>
              </a:solidFill>
              <a:latin typeface="+mn-ea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721" y="3171825"/>
            <a:ext cx="8687012" cy="327392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785100" y="4924425"/>
            <a:ext cx="1459054" cy="307777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옛날목욕탕L" panose="02020600000000000000" pitchFamily="18" charset="-127"/>
                <a:ea typeface="a옛날목욕탕L" panose="02020600000000000000" pitchFamily="18" charset="-127"/>
              </a:rPr>
              <a:t>[SNS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옛날목욕탕L" panose="02020600000000000000" pitchFamily="18" charset="-127"/>
                <a:ea typeface="a옛날목욕탕L" panose="02020600000000000000" pitchFamily="18" charset="-127"/>
              </a:rPr>
              <a:t> 사용 현황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옛날목욕탕L" panose="02020600000000000000" pitchFamily="18" charset="-127"/>
                <a:ea typeface="a옛날목욕탕L" panose="02020600000000000000" pitchFamily="18" charset="-127"/>
              </a:rPr>
              <a:t>]</a:t>
            </a:r>
            <a:endParaRPr lang="ko-KR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a옛날목욕탕L" panose="02020600000000000000" pitchFamily="18" charset="-127"/>
              <a:ea typeface="a옛날목욕탕L" panose="02020600000000000000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09721" y="1659493"/>
            <a:ext cx="783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latin typeface="나눔고딕 ExtraBold" pitchFamily="50" charset="-127"/>
                <a:ea typeface="나눔고딕 ExtraBold" pitchFamily="50" charset="-127"/>
              </a:rPr>
              <a:t>친구 혹은 지인과의 연락이나 커뮤니케이션을 위한 수단으로 </a:t>
            </a:r>
            <a:r>
              <a:rPr lang="ko-KR" altLang="en-US" dirty="0" err="1" smtClean="0">
                <a:latin typeface="나눔고딕 ExtraBold" pitchFamily="50" charset="-127"/>
                <a:ea typeface="나눔고딕 ExtraBold" pitchFamily="50" charset="-127"/>
              </a:rPr>
              <a:t>소셜미디어를</a:t>
            </a:r>
            <a:r>
              <a:rPr lang="ko-KR" altLang="en-US" dirty="0" smtClean="0">
                <a:latin typeface="나눔고딕 ExtraBold" pitchFamily="50" charset="-127"/>
                <a:ea typeface="나눔고딕 ExtraBold" pitchFamily="50" charset="-127"/>
              </a:rPr>
              <a:t> 이용</a:t>
            </a:r>
            <a:endParaRPr lang="ko-KR" altLang="en-US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12900" y="2650093"/>
            <a:ext cx="76819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latin typeface="+mn-ea"/>
              </a:rPr>
              <a:t>친구</a:t>
            </a:r>
            <a:r>
              <a:rPr lang="en-US" altLang="ko-KR" sz="1600" dirty="0" smtClean="0">
                <a:latin typeface="+mn-ea"/>
              </a:rPr>
              <a:t>/</a:t>
            </a:r>
            <a:r>
              <a:rPr lang="ko-KR" altLang="en-US" sz="1600" dirty="0" smtClean="0">
                <a:latin typeface="+mn-ea"/>
              </a:rPr>
              <a:t>지인 연락</a:t>
            </a:r>
            <a:r>
              <a:rPr lang="en-US" altLang="ko-KR" sz="1600" dirty="0" smtClean="0">
                <a:latin typeface="+mn-ea"/>
              </a:rPr>
              <a:t>/</a:t>
            </a:r>
            <a:r>
              <a:rPr lang="ko-KR" altLang="en-US" sz="1600" dirty="0" smtClean="0">
                <a:latin typeface="+mn-ea"/>
              </a:rPr>
              <a:t>교류 </a:t>
            </a:r>
            <a:r>
              <a:rPr lang="ko-KR" altLang="en-US" sz="1600" dirty="0" smtClean="0">
                <a:latin typeface="a옛날목욕탕L"/>
                <a:ea typeface="a옛날목욕탕L"/>
              </a:rPr>
              <a:t>➡</a:t>
            </a:r>
            <a:r>
              <a:rPr lang="ko-KR" altLang="en-US" sz="1600" dirty="0" smtClean="0">
                <a:latin typeface="+mn-ea"/>
              </a:rPr>
              <a:t> 뉴스</a:t>
            </a:r>
            <a:r>
              <a:rPr lang="en-US" altLang="ko-KR" sz="1600" dirty="0" smtClean="0">
                <a:latin typeface="+mn-ea"/>
              </a:rPr>
              <a:t>/</a:t>
            </a:r>
            <a:r>
              <a:rPr lang="ko-KR" altLang="en-US" sz="1600" dirty="0" smtClean="0">
                <a:latin typeface="+mn-ea"/>
              </a:rPr>
              <a:t>정보 </a:t>
            </a:r>
            <a:r>
              <a:rPr lang="ko-KR" altLang="en-US" sz="1600" dirty="0">
                <a:latin typeface="a옛날목욕탕L"/>
                <a:ea typeface="a옛날목욕탕L"/>
              </a:rPr>
              <a:t>➡ </a:t>
            </a:r>
            <a:r>
              <a:rPr lang="ko-KR" altLang="en-US" sz="1600" dirty="0" smtClean="0">
                <a:latin typeface="+mn-ea"/>
              </a:rPr>
              <a:t> 가족</a:t>
            </a:r>
            <a:r>
              <a:rPr lang="en-US" altLang="ko-KR" sz="1600" dirty="0" smtClean="0">
                <a:latin typeface="+mn-ea"/>
              </a:rPr>
              <a:t>/</a:t>
            </a:r>
            <a:r>
              <a:rPr lang="ko-KR" altLang="en-US" sz="1600" dirty="0" smtClean="0">
                <a:latin typeface="+mn-ea"/>
              </a:rPr>
              <a:t>친척과 연락</a:t>
            </a:r>
            <a:r>
              <a:rPr lang="en-US" altLang="ko-KR" sz="1600" dirty="0" smtClean="0">
                <a:latin typeface="+mn-ea"/>
              </a:rPr>
              <a:t>/</a:t>
            </a:r>
            <a:r>
              <a:rPr lang="ko-KR" altLang="en-US" sz="1600" dirty="0" smtClean="0">
                <a:latin typeface="+mn-ea"/>
              </a:rPr>
              <a:t>교류 </a:t>
            </a:r>
            <a:r>
              <a:rPr lang="ko-KR" altLang="en-US" sz="1600" dirty="0">
                <a:latin typeface="a옛날목욕탕L"/>
                <a:ea typeface="a옛날목욕탕L"/>
              </a:rPr>
              <a:t>➡</a:t>
            </a:r>
            <a:r>
              <a:rPr lang="ko-KR" altLang="en-US" sz="1600" dirty="0" smtClean="0">
                <a:latin typeface="+mn-ea"/>
              </a:rPr>
              <a:t> 취미</a:t>
            </a:r>
            <a:r>
              <a:rPr lang="en-US" altLang="ko-KR" sz="1600" dirty="0" smtClean="0">
                <a:latin typeface="+mn-ea"/>
              </a:rPr>
              <a:t>/</a:t>
            </a:r>
            <a:r>
              <a:rPr lang="ko-KR" altLang="en-US" sz="1600" dirty="0" smtClean="0">
                <a:latin typeface="+mn-ea"/>
              </a:rPr>
              <a:t>관심사 공유</a:t>
            </a:r>
            <a:endParaRPr lang="ko-KR" altLang="en-US" sz="16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851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235700"/>
            <a:ext cx="10692130" cy="121920"/>
          </a:xfrm>
          <a:custGeom>
            <a:avLst/>
            <a:gdLst/>
            <a:ahLst/>
            <a:cxnLst/>
            <a:rect l="l" t="t" r="r" b="b"/>
            <a:pathLst>
              <a:path w="10692130" h="121920">
                <a:moveTo>
                  <a:pt x="10692003" y="0"/>
                </a:moveTo>
                <a:lnTo>
                  <a:pt x="0" y="0"/>
                </a:lnTo>
                <a:lnTo>
                  <a:pt x="0" y="121424"/>
                </a:lnTo>
                <a:lnTo>
                  <a:pt x="10692003" y="121424"/>
                </a:lnTo>
                <a:lnTo>
                  <a:pt x="10692003" y="0"/>
                </a:lnTo>
                <a:close/>
              </a:path>
            </a:pathLst>
          </a:custGeom>
          <a:solidFill>
            <a:srgbClr val="BCBEC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3479800"/>
            <a:ext cx="10692003" cy="2755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46869" y="3658985"/>
            <a:ext cx="4015740" cy="2308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6550">
              <a:lnSpc>
                <a:spcPts val="4620"/>
              </a:lnSpc>
            </a:pPr>
            <a:r>
              <a:rPr sz="4250" b="1" spc="-120" dirty="0" smtClean="0">
                <a:solidFill>
                  <a:srgbClr val="FFFFFF"/>
                </a:solidFill>
                <a:latin typeface="Arial"/>
                <a:cs typeface="Arial"/>
              </a:rPr>
              <a:t>SNS</a:t>
            </a:r>
            <a:r>
              <a:rPr lang="en-US" sz="4250" b="1" spc="-120" dirty="0" smtClean="0">
                <a:solidFill>
                  <a:srgbClr val="FFFFFF"/>
                </a:solidFill>
                <a:latin typeface="Arial"/>
                <a:cs typeface="Arial"/>
              </a:rPr>
              <a:t>     Blog</a:t>
            </a:r>
            <a:endParaRPr sz="4250" dirty="0">
              <a:latin typeface="Arial"/>
              <a:cs typeface="Arial"/>
            </a:endParaRPr>
          </a:p>
          <a:p>
            <a:pPr marL="12700">
              <a:lnSpc>
                <a:spcPts val="4305"/>
              </a:lnSpc>
            </a:pPr>
            <a:r>
              <a:rPr sz="4250" b="1" spc="-65" dirty="0">
                <a:solidFill>
                  <a:srgbClr val="FFFFFF"/>
                </a:solidFill>
                <a:latin typeface="Arial"/>
                <a:cs typeface="Arial"/>
              </a:rPr>
              <a:t>On-line</a:t>
            </a:r>
            <a:r>
              <a:rPr sz="425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250" b="1" spc="-125" dirty="0">
                <a:solidFill>
                  <a:srgbClr val="FFFFFF"/>
                </a:solidFill>
                <a:latin typeface="Arial"/>
                <a:cs typeface="Arial"/>
              </a:rPr>
              <a:t>AD</a:t>
            </a:r>
            <a:endParaRPr sz="4250" dirty="0">
              <a:latin typeface="Arial"/>
              <a:cs typeface="Arial"/>
            </a:endParaRPr>
          </a:p>
          <a:p>
            <a:pPr marL="821690" marR="6350" indent="441959">
              <a:lnSpc>
                <a:spcPts val="4330"/>
              </a:lnSpc>
              <a:spcBef>
                <a:spcPts val="470"/>
              </a:spcBef>
            </a:pPr>
            <a:r>
              <a:rPr sz="4250" b="1" spc="-10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4250" b="1" spc="-120" dirty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sz="4250" b="1" spc="-35" dirty="0">
                <a:solidFill>
                  <a:srgbClr val="FFFFFF"/>
                </a:solidFill>
                <a:latin typeface="Arial"/>
                <a:cs typeface="Arial"/>
              </a:rPr>
              <a:t>f-line </a:t>
            </a:r>
            <a:r>
              <a:rPr sz="4250" b="1" spc="-125" dirty="0">
                <a:solidFill>
                  <a:srgbClr val="FFFFFF"/>
                </a:solidFill>
                <a:latin typeface="Arial"/>
                <a:cs typeface="Arial"/>
              </a:rPr>
              <a:t>AD</a:t>
            </a:r>
            <a:r>
              <a:rPr sz="425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250" b="1" spc="-85" dirty="0">
                <a:solidFill>
                  <a:srgbClr val="FFFFFF"/>
                </a:solidFill>
                <a:latin typeface="Arial"/>
                <a:cs typeface="Arial"/>
              </a:rPr>
              <a:t>Keywo</a:t>
            </a:r>
            <a:r>
              <a:rPr sz="4250" b="1" spc="-125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4250" b="1" spc="-80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endParaRPr sz="4250" dirty="0">
              <a:latin typeface="Arial"/>
              <a:cs typeface="Arial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-139700" y="3394075"/>
            <a:ext cx="10896600" cy="287782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689100" y="2293098"/>
            <a:ext cx="3199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latin typeface="+mn-ea"/>
              </a:rPr>
              <a:t>병원매출 올리는 절대 마케팅</a:t>
            </a:r>
            <a:endParaRPr lang="ko-KR" altLang="en-US" b="1" i="1" dirty="0"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93750" y="2293098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  <a:latin typeface="+mn-ea"/>
              </a:rPr>
              <a:t>03</a:t>
            </a:r>
            <a:endParaRPr lang="ko-KR" altLang="en-US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1894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18680" y="39135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83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8680" y="100817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70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2"/>
          <p:cNvSpPr txBox="1"/>
          <p:nvPr/>
        </p:nvSpPr>
        <p:spPr>
          <a:xfrm>
            <a:off x="10404445" y="188766"/>
            <a:ext cx="200055" cy="916134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o-KR" altLang="en-US" sz="1300" dirty="0" smtClean="0">
                <a:solidFill>
                  <a:srgbClr val="FFFFFF"/>
                </a:solidFill>
                <a:latin typeface="Arial Unicode MS"/>
                <a:cs typeface="Arial Unicode MS"/>
              </a:rPr>
              <a:t>의료 </a:t>
            </a:r>
            <a:r>
              <a:rPr sz="1300" dirty="0" err="1" smtClean="0">
                <a:solidFill>
                  <a:srgbClr val="FFFFFF"/>
                </a:solidFill>
                <a:latin typeface="Arial Unicode MS"/>
                <a:cs typeface="Arial Unicode MS"/>
              </a:rPr>
              <a:t>마케팅</a:t>
            </a:r>
            <a:endParaRPr sz="1300" dirty="0">
              <a:latin typeface="Arial Unicode MS"/>
              <a:cs typeface="Arial Unicode MS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768115" y="7267386"/>
            <a:ext cx="3155031" cy="2086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756" dirty="0">
                <a:solidFill>
                  <a:schemeClr val="tx1">
                    <a:lumMod val="50000"/>
                    <a:lumOff val="50000"/>
                  </a:schemeClr>
                </a:solidFill>
                <a:latin typeface="AvantGarde Bk BT" panose="020B0402020202020204" pitchFamily="34" charset="0"/>
              </a:rPr>
              <a:t>Copyright ⓒ 2016 RE&amp;COMMUNICATION CO., Ltd. All rights reserved.</a:t>
            </a:r>
            <a:endParaRPr lang="ko-KR" altLang="en-US" sz="756" dirty="0">
              <a:solidFill>
                <a:schemeClr val="tx1">
                  <a:lumMod val="50000"/>
                  <a:lumOff val="50000"/>
                </a:schemeClr>
              </a:solidFill>
              <a:latin typeface="AvantGarde Bk BT" panose="020B0402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175500" y="537746"/>
            <a:ext cx="2895344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[</a:t>
            </a:r>
            <a:r>
              <a:rPr lang="ko-KR" alt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네이버</a:t>
            </a:r>
            <a:r>
              <a:rPr lang="ko-KR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</a:t>
            </a:r>
            <a:r>
              <a:rPr lang="ko-KR" alt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파워컨텐츠</a:t>
            </a: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</a:t>
            </a:r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/ </a:t>
            </a: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포스트</a:t>
            </a:r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]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77" y="1036753"/>
            <a:ext cx="3092423" cy="387749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681" y="3629025"/>
            <a:ext cx="3151620" cy="3443347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500" y="1055803"/>
            <a:ext cx="3107632" cy="3880938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500" y="3629026"/>
            <a:ext cx="3107632" cy="3472136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518680" y="3629026"/>
            <a:ext cx="3151620" cy="19049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6108700" y="5534025"/>
            <a:ext cx="3031432" cy="15671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18680" y="506968"/>
            <a:ext cx="35317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병원매출 올리는 절대 마케팅</a:t>
            </a:r>
            <a:endParaRPr lang="ko-KR" altLang="en-US" sz="2000" b="1" i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68617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18680" y="39135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83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8680" y="100817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70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2"/>
          <p:cNvSpPr txBox="1"/>
          <p:nvPr/>
        </p:nvSpPr>
        <p:spPr>
          <a:xfrm>
            <a:off x="10404445" y="188766"/>
            <a:ext cx="200055" cy="916134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o-KR" altLang="en-US" sz="1300" dirty="0" smtClean="0">
                <a:solidFill>
                  <a:srgbClr val="FFFFFF"/>
                </a:solidFill>
                <a:latin typeface="Arial Unicode MS"/>
                <a:cs typeface="Arial Unicode MS"/>
              </a:rPr>
              <a:t>의료 </a:t>
            </a:r>
            <a:r>
              <a:rPr sz="1300" dirty="0" err="1" smtClean="0">
                <a:solidFill>
                  <a:srgbClr val="FFFFFF"/>
                </a:solidFill>
                <a:latin typeface="Arial Unicode MS"/>
                <a:cs typeface="Arial Unicode MS"/>
              </a:rPr>
              <a:t>마케팅</a:t>
            </a:r>
            <a:endParaRPr sz="1300" dirty="0">
              <a:latin typeface="Arial Unicode MS"/>
              <a:cs typeface="Arial Unicode MS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768115" y="7267386"/>
            <a:ext cx="3155031" cy="2086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756" dirty="0">
                <a:solidFill>
                  <a:schemeClr val="tx1">
                    <a:lumMod val="50000"/>
                    <a:lumOff val="50000"/>
                  </a:schemeClr>
                </a:solidFill>
                <a:latin typeface="AvantGarde Bk BT" panose="020B0402020202020204" pitchFamily="34" charset="0"/>
              </a:rPr>
              <a:t>Copyright ⓒ 2016 RE&amp;COMMUNICATION CO., Ltd. All rights reserved.</a:t>
            </a:r>
            <a:endParaRPr lang="ko-KR" altLang="en-US" sz="756" dirty="0">
              <a:solidFill>
                <a:schemeClr val="tx1">
                  <a:lumMod val="50000"/>
                  <a:lumOff val="50000"/>
                </a:schemeClr>
              </a:solidFill>
              <a:latin typeface="AvantGarde Bk BT" panose="020B0402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279996" y="537746"/>
            <a:ext cx="1612942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[</a:t>
            </a:r>
            <a:r>
              <a:rPr lang="ko-KR" altLang="en-US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네이티브</a:t>
            </a:r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광고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]</a:t>
            </a:r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546127" y="1571625"/>
            <a:ext cx="92416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b="1" dirty="0" err="1">
                <a:solidFill>
                  <a:schemeClr val="accent1"/>
                </a:solidFill>
                <a:latin typeface="+mn-ea"/>
              </a:rPr>
              <a:t>네이티브</a:t>
            </a:r>
            <a:r>
              <a:rPr lang="ko-KR" altLang="en-US" b="1" dirty="0">
                <a:solidFill>
                  <a:schemeClr val="accent1"/>
                </a:solidFill>
                <a:latin typeface="+mn-ea"/>
              </a:rPr>
              <a:t> 광고</a:t>
            </a:r>
            <a:r>
              <a:rPr lang="ko-KR" altLang="en-US" dirty="0">
                <a:latin typeface="+mn-ea"/>
              </a:rPr>
              <a:t>는 기존의 </a:t>
            </a:r>
            <a:r>
              <a:rPr lang="ko-KR" altLang="en-US" dirty="0" err="1">
                <a:latin typeface="+mn-ea"/>
              </a:rPr>
              <a:t>기사형</a:t>
            </a:r>
            <a:r>
              <a:rPr lang="ko-KR" altLang="en-US" dirty="0">
                <a:latin typeface="+mn-ea"/>
              </a:rPr>
              <a:t> 광고와 협찬 기사가 진화한 것으로 비용을 지불하고 행하는 좀 더 </a:t>
            </a:r>
            <a:r>
              <a:rPr lang="ko-KR" altLang="en-US" dirty="0" smtClean="0">
                <a:latin typeface="+mn-ea"/>
              </a:rPr>
              <a:t>적극적인 </a:t>
            </a:r>
            <a:r>
              <a:rPr lang="ko-KR" altLang="en-US" dirty="0">
                <a:latin typeface="+mn-ea"/>
              </a:rPr>
              <a:t>‘브랜드 저널리즘’의 </a:t>
            </a:r>
            <a:r>
              <a:rPr lang="ko-KR" altLang="en-US" dirty="0" smtClean="0">
                <a:latin typeface="+mn-ea"/>
              </a:rPr>
              <a:t>일종이다</a:t>
            </a:r>
            <a:r>
              <a:rPr lang="en-US" altLang="ko-KR" dirty="0" smtClean="0">
                <a:latin typeface="+mn-ea"/>
              </a:rPr>
              <a:t>.</a:t>
            </a:r>
            <a:endParaRPr lang="ko-KR" altLang="en-US" dirty="0">
              <a:latin typeface="+mn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46126" y="3454301"/>
            <a:ext cx="922017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b="1" dirty="0">
                <a:solidFill>
                  <a:schemeClr val="accent1"/>
                </a:solidFill>
                <a:latin typeface="+mn-ea"/>
              </a:rPr>
              <a:t>브랜드 </a:t>
            </a:r>
            <a:r>
              <a:rPr lang="ko-KR" altLang="en-US" b="1" dirty="0" smtClean="0">
                <a:solidFill>
                  <a:schemeClr val="accent1"/>
                </a:solidFill>
                <a:latin typeface="+mn-ea"/>
              </a:rPr>
              <a:t>저널리즘이란</a:t>
            </a:r>
            <a:r>
              <a:rPr lang="en-US" altLang="ko-KR" b="1" dirty="0" smtClean="0">
                <a:solidFill>
                  <a:schemeClr val="accent1"/>
                </a:solidFill>
                <a:latin typeface="+mn-ea"/>
              </a:rPr>
              <a:t>?</a:t>
            </a:r>
            <a:r>
              <a:rPr lang="ko-KR" altLang="en-US" b="1" dirty="0" smtClean="0">
                <a:solidFill>
                  <a:schemeClr val="accent1"/>
                </a:solidFill>
                <a:latin typeface="+mn-ea"/>
              </a:rPr>
              <a:t> </a:t>
            </a:r>
            <a:endParaRPr lang="en-US" altLang="ko-KR" b="1" dirty="0" smtClean="0">
              <a:solidFill>
                <a:schemeClr val="accent1"/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ko-KR" altLang="en-US" dirty="0" smtClean="0">
                <a:latin typeface="+mn-ea"/>
              </a:rPr>
              <a:t>브랜드를 </a:t>
            </a:r>
            <a:r>
              <a:rPr lang="ko-KR" altLang="en-US" dirty="0">
                <a:latin typeface="+mn-ea"/>
              </a:rPr>
              <a:t>위한 스토리를 마케팅에 활용하려는 목적으로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>
                <a:latin typeface="+mn-ea"/>
              </a:rPr>
              <a:t>전통적 저널리즘에서 기사를 </a:t>
            </a:r>
            <a:r>
              <a:rPr lang="en-US" altLang="ko-KR" dirty="0" smtClean="0">
                <a:latin typeface="+mn-ea"/>
              </a:rPr>
              <a:t/>
            </a:r>
            <a:br>
              <a:rPr lang="en-US" altLang="ko-KR" dirty="0" smtClean="0">
                <a:latin typeface="+mn-ea"/>
              </a:rPr>
            </a:br>
            <a:r>
              <a:rPr lang="ko-KR" altLang="en-US" dirty="0" smtClean="0">
                <a:latin typeface="+mn-ea"/>
              </a:rPr>
              <a:t>생산하고 </a:t>
            </a:r>
            <a:r>
              <a:rPr lang="ko-KR" altLang="en-US" dirty="0">
                <a:latin typeface="+mn-ea"/>
              </a:rPr>
              <a:t>편집하고 확산하는 과정과 유사하게 브랜드 스토리를 생산하고 유통하는 것을 </a:t>
            </a:r>
            <a:r>
              <a:rPr lang="ko-KR" altLang="en-US" dirty="0" smtClean="0">
                <a:latin typeface="+mn-ea"/>
              </a:rPr>
              <a:t>의미한다</a:t>
            </a:r>
            <a:r>
              <a:rPr lang="en-US" altLang="ko-KR" dirty="0" smtClean="0">
                <a:latin typeface="+mn-ea"/>
              </a:rPr>
              <a:t>.</a:t>
            </a:r>
            <a:endParaRPr lang="ko-KR" altLang="en-US" dirty="0"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8680" y="506968"/>
            <a:ext cx="35317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solidFill>
                  <a:srgbClr val="FF0000"/>
                </a:solidFill>
                <a:latin typeface="+mn-ea"/>
              </a:rPr>
              <a:t>병원매출 올리는 절대 마케팅</a:t>
            </a:r>
            <a:endParaRPr lang="ko-KR" altLang="en-US" sz="2000" i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01931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18680" y="39135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83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8680" y="100817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70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2"/>
          <p:cNvSpPr txBox="1"/>
          <p:nvPr/>
        </p:nvSpPr>
        <p:spPr>
          <a:xfrm>
            <a:off x="10404445" y="188766"/>
            <a:ext cx="200055" cy="916134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o-KR" altLang="en-US" sz="1300" dirty="0" smtClean="0">
                <a:solidFill>
                  <a:srgbClr val="FFFFFF"/>
                </a:solidFill>
                <a:latin typeface="Arial Unicode MS"/>
                <a:cs typeface="Arial Unicode MS"/>
              </a:rPr>
              <a:t>의료 </a:t>
            </a:r>
            <a:r>
              <a:rPr sz="1300" dirty="0" err="1" smtClean="0">
                <a:solidFill>
                  <a:srgbClr val="FFFFFF"/>
                </a:solidFill>
                <a:latin typeface="Arial Unicode MS"/>
                <a:cs typeface="Arial Unicode MS"/>
              </a:rPr>
              <a:t>마케팅</a:t>
            </a:r>
            <a:endParaRPr sz="1300" dirty="0">
              <a:latin typeface="Arial Unicode MS"/>
              <a:cs typeface="Arial Unicode MS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768115" y="7267386"/>
            <a:ext cx="3155031" cy="2086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756" dirty="0">
                <a:solidFill>
                  <a:schemeClr val="tx1">
                    <a:lumMod val="50000"/>
                    <a:lumOff val="50000"/>
                  </a:schemeClr>
                </a:solidFill>
                <a:latin typeface="AvantGarde Bk BT" panose="020B0402020202020204" pitchFamily="34" charset="0"/>
              </a:rPr>
              <a:t>Copyright ⓒ 2016 RE&amp;COMMUNICATION CO., Ltd. All rights reserved.</a:t>
            </a:r>
            <a:endParaRPr lang="ko-KR" altLang="en-US" sz="756" dirty="0">
              <a:solidFill>
                <a:schemeClr val="tx1">
                  <a:lumMod val="50000"/>
                  <a:lumOff val="50000"/>
                </a:schemeClr>
              </a:solidFill>
              <a:latin typeface="AvantGarde Bk BT" panose="020B0402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279996" y="537746"/>
            <a:ext cx="1635384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[</a:t>
            </a:r>
            <a:r>
              <a:rPr lang="ko-KR" alt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네이티브</a:t>
            </a: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광고</a:t>
            </a:r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]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3102" y="2409824"/>
            <a:ext cx="6831888" cy="410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7597" y="6905625"/>
            <a:ext cx="2489910" cy="16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그룹 5"/>
          <p:cNvGrpSpPr/>
          <p:nvPr/>
        </p:nvGrpSpPr>
        <p:grpSpPr>
          <a:xfrm>
            <a:off x="2917204" y="1451487"/>
            <a:ext cx="4791696" cy="542270"/>
            <a:chOff x="555004" y="1446570"/>
            <a:chExt cx="4791696" cy="542270"/>
          </a:xfrm>
        </p:grpSpPr>
        <p:sp>
          <p:nvSpPr>
            <p:cNvPr id="15" name="모서리가 둥근 직사각형 14"/>
            <p:cNvSpPr/>
            <p:nvPr/>
          </p:nvSpPr>
          <p:spPr>
            <a:xfrm>
              <a:off x="555004" y="1465620"/>
              <a:ext cx="4791696" cy="523220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55004" y="1446570"/>
              <a:ext cx="479169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>
                  <a:solidFill>
                    <a:schemeClr val="bg1">
                      <a:lumMod val="95000"/>
                    </a:schemeClr>
                  </a:solidFill>
                  <a:latin typeface="나눔고딕 ExtraBold" pitchFamily="50" charset="-127"/>
                  <a:ea typeface="나눔고딕 ExtraBold" pitchFamily="50" charset="-127"/>
                </a:rPr>
                <a:t>SNS</a:t>
              </a:r>
              <a:r>
                <a:rPr lang="ko-KR" altLang="en-US" dirty="0" smtClean="0">
                  <a:solidFill>
                    <a:schemeClr val="bg1">
                      <a:lumMod val="95000"/>
                    </a:schemeClr>
                  </a:solidFill>
                  <a:latin typeface="나눔고딕 ExtraBold" pitchFamily="50" charset="-127"/>
                  <a:ea typeface="나눔고딕 ExtraBold" pitchFamily="50" charset="-127"/>
                </a:rPr>
                <a:t>광고시장은 </a:t>
              </a:r>
              <a:r>
                <a:rPr lang="en-US" altLang="ko-KR" sz="2800" dirty="0" smtClean="0">
                  <a:solidFill>
                    <a:schemeClr val="bg1">
                      <a:lumMod val="95000"/>
                    </a:schemeClr>
                  </a:solidFill>
                  <a:latin typeface="나눔고딕 ExtraBold" pitchFamily="50" charset="-127"/>
                  <a:ea typeface="나눔고딕 ExtraBold" pitchFamily="50" charset="-127"/>
                </a:rPr>
                <a:t>‘</a:t>
              </a:r>
              <a:r>
                <a:rPr lang="ko-KR" altLang="en-US" sz="2800" dirty="0" err="1" smtClean="0">
                  <a:solidFill>
                    <a:schemeClr val="bg1">
                      <a:lumMod val="95000"/>
                    </a:schemeClr>
                  </a:solidFill>
                  <a:latin typeface="나눔고딕 ExtraBold" pitchFamily="50" charset="-127"/>
                  <a:ea typeface="나눔고딕 ExtraBold" pitchFamily="50" charset="-127"/>
                </a:rPr>
                <a:t>네이티브</a:t>
              </a:r>
              <a:r>
                <a:rPr lang="ko-KR" altLang="en-US" sz="2800" dirty="0" smtClean="0">
                  <a:solidFill>
                    <a:schemeClr val="bg1">
                      <a:lumMod val="95000"/>
                    </a:schemeClr>
                  </a:solidFill>
                  <a:latin typeface="나눔고딕 ExtraBold" pitchFamily="50" charset="-127"/>
                  <a:ea typeface="나눔고딕 ExtraBold" pitchFamily="50" charset="-127"/>
                </a:rPr>
                <a:t> 광고</a:t>
              </a:r>
              <a:r>
                <a:rPr lang="en-US" altLang="ko-KR" sz="2800" dirty="0" smtClean="0">
                  <a:solidFill>
                    <a:schemeClr val="bg1">
                      <a:lumMod val="95000"/>
                    </a:schemeClr>
                  </a:solidFill>
                  <a:latin typeface="나눔고딕 ExtraBold" pitchFamily="50" charset="-127"/>
                  <a:ea typeface="나눔고딕 ExtraBold" pitchFamily="50" charset="-127"/>
                </a:rPr>
                <a:t>’</a:t>
              </a:r>
              <a:r>
                <a:rPr lang="ko-KR" altLang="en-US" dirty="0" smtClean="0">
                  <a:solidFill>
                    <a:schemeClr val="bg1">
                      <a:lumMod val="95000"/>
                    </a:schemeClr>
                  </a:solidFill>
                  <a:latin typeface="나눔고딕 ExtraBold" pitchFamily="50" charset="-127"/>
                  <a:ea typeface="나눔고딕 ExtraBold" pitchFamily="50" charset="-127"/>
                </a:rPr>
                <a:t>가 대세</a:t>
              </a:r>
              <a:endParaRPr lang="ko-KR" altLang="en-US" dirty="0">
                <a:solidFill>
                  <a:schemeClr val="bg1">
                    <a:lumMod val="95000"/>
                  </a:schemeClr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518680" y="506968"/>
            <a:ext cx="35317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병원매출 올리는 절대 마케팅</a:t>
            </a:r>
            <a:endParaRPr lang="ko-KR" altLang="en-US" sz="2000" b="1" i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8542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18680" y="39135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83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8680" y="100817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70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2"/>
          <p:cNvSpPr txBox="1"/>
          <p:nvPr/>
        </p:nvSpPr>
        <p:spPr>
          <a:xfrm>
            <a:off x="10404445" y="188766"/>
            <a:ext cx="200055" cy="916134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o-KR" altLang="en-US" sz="1300" dirty="0" smtClean="0">
                <a:solidFill>
                  <a:srgbClr val="FFFFFF"/>
                </a:solidFill>
                <a:latin typeface="Arial Unicode MS"/>
                <a:cs typeface="Arial Unicode MS"/>
              </a:rPr>
              <a:t>의료 </a:t>
            </a:r>
            <a:r>
              <a:rPr sz="1300" dirty="0" err="1" smtClean="0">
                <a:solidFill>
                  <a:srgbClr val="FFFFFF"/>
                </a:solidFill>
                <a:latin typeface="Arial Unicode MS"/>
                <a:cs typeface="Arial Unicode MS"/>
              </a:rPr>
              <a:t>마케팅</a:t>
            </a:r>
            <a:endParaRPr sz="1300" dirty="0">
              <a:latin typeface="Arial Unicode MS"/>
              <a:cs typeface="Arial Unicode MS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768115" y="7267386"/>
            <a:ext cx="3155031" cy="2086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756" dirty="0">
                <a:solidFill>
                  <a:schemeClr val="tx1">
                    <a:lumMod val="50000"/>
                    <a:lumOff val="50000"/>
                  </a:schemeClr>
                </a:solidFill>
                <a:latin typeface="AvantGarde Bk BT" panose="020B0402020202020204" pitchFamily="34" charset="0"/>
              </a:rPr>
              <a:t>Copyright ⓒ 2016 RE&amp;COMMUNICATION CO., Ltd. All rights reserved.</a:t>
            </a:r>
            <a:endParaRPr lang="ko-KR" altLang="en-US" sz="756" dirty="0">
              <a:solidFill>
                <a:schemeClr val="tx1">
                  <a:lumMod val="50000"/>
                  <a:lumOff val="50000"/>
                </a:schemeClr>
              </a:solidFill>
              <a:latin typeface="AvantGarde Bk BT" panose="020B0402020202020204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773" y="2436536"/>
            <a:ext cx="7331927" cy="3864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5102" y="6540992"/>
            <a:ext cx="2447445" cy="200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그룹 1"/>
          <p:cNvGrpSpPr/>
          <p:nvPr/>
        </p:nvGrpSpPr>
        <p:grpSpPr>
          <a:xfrm>
            <a:off x="3289300" y="1446570"/>
            <a:ext cx="4224233" cy="542270"/>
            <a:chOff x="1286550" y="1446570"/>
            <a:chExt cx="4224233" cy="542270"/>
          </a:xfrm>
        </p:grpSpPr>
        <p:sp>
          <p:nvSpPr>
            <p:cNvPr id="10" name="모서리가 둥근 직사각형 9"/>
            <p:cNvSpPr/>
            <p:nvPr/>
          </p:nvSpPr>
          <p:spPr>
            <a:xfrm>
              <a:off x="1286550" y="1465620"/>
              <a:ext cx="4224233" cy="523220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286550" y="1446570"/>
              <a:ext cx="422423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 err="1" smtClean="0">
                  <a:solidFill>
                    <a:schemeClr val="bg1">
                      <a:lumMod val="95000"/>
                    </a:schemeClr>
                  </a:solidFill>
                  <a:latin typeface="나눔고딕 ExtraBold" pitchFamily="50" charset="-127"/>
                  <a:ea typeface="나눔고딕 ExtraBold" pitchFamily="50" charset="-127"/>
                </a:rPr>
                <a:t>네이티브</a:t>
              </a:r>
              <a:r>
                <a:rPr lang="ko-KR" altLang="en-US" dirty="0" smtClean="0">
                  <a:solidFill>
                    <a:schemeClr val="bg1">
                      <a:lumMod val="95000"/>
                    </a:schemeClr>
                  </a:solidFill>
                  <a:latin typeface="나눔고딕 ExtraBold" pitchFamily="50" charset="-127"/>
                  <a:ea typeface="나눔고딕 ExtraBold" pitchFamily="50" charset="-127"/>
                </a:rPr>
                <a:t> 광고 시장은 </a:t>
              </a:r>
              <a:r>
                <a:rPr lang="en-US" altLang="ko-KR" sz="2800" dirty="0" smtClean="0">
                  <a:solidFill>
                    <a:schemeClr val="bg1">
                      <a:lumMod val="95000"/>
                    </a:schemeClr>
                  </a:solidFill>
                  <a:latin typeface="나눔고딕 ExtraBold" pitchFamily="50" charset="-127"/>
                  <a:ea typeface="나눔고딕 ExtraBold" pitchFamily="50" charset="-127"/>
                </a:rPr>
                <a:t>‘</a:t>
              </a:r>
              <a:r>
                <a:rPr lang="ko-KR" altLang="en-US" sz="2800" dirty="0" smtClean="0">
                  <a:solidFill>
                    <a:schemeClr val="bg1">
                      <a:lumMod val="95000"/>
                    </a:schemeClr>
                  </a:solidFill>
                  <a:latin typeface="나눔고딕 ExtraBold" pitchFamily="50" charset="-127"/>
                  <a:ea typeface="나눔고딕 ExtraBold" pitchFamily="50" charset="-127"/>
                </a:rPr>
                <a:t>크게 </a:t>
              </a:r>
              <a:r>
                <a:rPr lang="ko-KR" altLang="en-US" sz="2800" dirty="0" err="1" smtClean="0">
                  <a:solidFill>
                    <a:schemeClr val="bg1">
                      <a:lumMod val="95000"/>
                    </a:schemeClr>
                  </a:solidFill>
                  <a:latin typeface="나눔고딕 ExtraBold" pitchFamily="50" charset="-127"/>
                  <a:ea typeface="나눔고딕 ExtraBold" pitchFamily="50" charset="-127"/>
                </a:rPr>
                <a:t>성장중</a:t>
              </a:r>
              <a:r>
                <a:rPr lang="en-US" altLang="ko-KR" sz="2800" dirty="0" smtClean="0">
                  <a:solidFill>
                    <a:schemeClr val="bg1">
                      <a:lumMod val="95000"/>
                    </a:schemeClr>
                  </a:solidFill>
                  <a:latin typeface="나눔고딕 ExtraBold" pitchFamily="50" charset="-127"/>
                  <a:ea typeface="나눔고딕 ExtraBold" pitchFamily="50" charset="-127"/>
                </a:rPr>
                <a:t>’</a:t>
              </a:r>
              <a:endParaRPr lang="ko-KR" altLang="en-US" dirty="0">
                <a:solidFill>
                  <a:schemeClr val="bg1">
                    <a:lumMod val="95000"/>
                  </a:schemeClr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8279996" y="537746"/>
            <a:ext cx="1635384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[</a:t>
            </a:r>
            <a:r>
              <a:rPr lang="ko-KR" alt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네이티브</a:t>
            </a: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광고</a:t>
            </a:r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]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8680" y="506968"/>
            <a:ext cx="35317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병원매출 올리는 절대 마케팅</a:t>
            </a:r>
            <a:endParaRPr lang="ko-KR" altLang="en-US" sz="2000" b="1" i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89603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18680" y="39135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83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8680" y="100817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70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2"/>
          <p:cNvSpPr txBox="1"/>
          <p:nvPr/>
        </p:nvSpPr>
        <p:spPr>
          <a:xfrm>
            <a:off x="10404445" y="188766"/>
            <a:ext cx="200055" cy="916134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o-KR" altLang="en-US" sz="1300" dirty="0" smtClean="0">
                <a:solidFill>
                  <a:srgbClr val="FFFFFF"/>
                </a:solidFill>
                <a:latin typeface="Arial Unicode MS"/>
                <a:cs typeface="Arial Unicode MS"/>
              </a:rPr>
              <a:t>의료 </a:t>
            </a:r>
            <a:r>
              <a:rPr sz="1300" dirty="0" err="1" smtClean="0">
                <a:solidFill>
                  <a:srgbClr val="FFFFFF"/>
                </a:solidFill>
                <a:latin typeface="Arial Unicode MS"/>
                <a:cs typeface="Arial Unicode MS"/>
              </a:rPr>
              <a:t>마케팅</a:t>
            </a:r>
            <a:endParaRPr sz="1300" dirty="0">
              <a:latin typeface="Arial Unicode MS"/>
              <a:cs typeface="Arial Unicode MS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768115" y="7267386"/>
            <a:ext cx="3155031" cy="2086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756" dirty="0">
                <a:solidFill>
                  <a:schemeClr val="tx1">
                    <a:lumMod val="50000"/>
                    <a:lumOff val="50000"/>
                  </a:schemeClr>
                </a:solidFill>
                <a:latin typeface="AvantGarde Bk BT" panose="020B0402020202020204" pitchFamily="34" charset="0"/>
              </a:rPr>
              <a:t>Copyright ⓒ 2016 RE&amp;COMMUNICATION CO., Ltd. All rights reserved.</a:t>
            </a:r>
            <a:endParaRPr lang="ko-KR" altLang="en-US" sz="756" dirty="0">
              <a:solidFill>
                <a:schemeClr val="tx1">
                  <a:lumMod val="50000"/>
                  <a:lumOff val="50000"/>
                </a:schemeClr>
              </a:solidFill>
              <a:latin typeface="AvantGarde Bk BT" panose="020B0402020202020204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655"/>
          <a:stretch/>
        </p:blipFill>
        <p:spPr bwMode="auto">
          <a:xfrm>
            <a:off x="1765300" y="2333625"/>
            <a:ext cx="7632848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모서리가 둥근 직사각형 8"/>
          <p:cNvSpPr/>
          <p:nvPr/>
        </p:nvSpPr>
        <p:spPr>
          <a:xfrm>
            <a:off x="3233513" y="1458010"/>
            <a:ext cx="4224233" cy="52322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3233513" y="1438960"/>
            <a:ext cx="42242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 smtClean="0">
                <a:solidFill>
                  <a:schemeClr val="bg1">
                    <a:lumMod val="95000"/>
                  </a:schemeClr>
                </a:solidFill>
                <a:latin typeface="나눔고딕 ExtraBold" pitchFamily="50" charset="-127"/>
                <a:ea typeface="나눔고딕 ExtraBold" pitchFamily="50" charset="-127"/>
              </a:rPr>
              <a:t>네이티브</a:t>
            </a:r>
            <a:r>
              <a:rPr lang="ko-KR" altLang="en-US" dirty="0" smtClean="0">
                <a:solidFill>
                  <a:schemeClr val="bg1">
                    <a:lumMod val="95000"/>
                  </a:schemeClr>
                </a:solidFill>
                <a:latin typeface="나눔고딕 ExtraBold" pitchFamily="50" charset="-127"/>
                <a:ea typeface="나눔고딕 ExtraBold" pitchFamily="50" charset="-127"/>
              </a:rPr>
              <a:t> 광고 시장은 </a:t>
            </a:r>
            <a:r>
              <a:rPr lang="en-US" altLang="ko-KR" sz="2800" dirty="0" smtClean="0">
                <a:solidFill>
                  <a:schemeClr val="bg1">
                    <a:lumMod val="95000"/>
                  </a:schemeClr>
                </a:solidFill>
                <a:latin typeface="나눔고딕 ExtraBold" pitchFamily="50" charset="-127"/>
                <a:ea typeface="나눔고딕 ExtraBold" pitchFamily="50" charset="-127"/>
              </a:rPr>
              <a:t>‘</a:t>
            </a:r>
            <a:r>
              <a:rPr lang="ko-KR" altLang="en-US" sz="2800" dirty="0" smtClean="0">
                <a:solidFill>
                  <a:schemeClr val="bg1">
                    <a:lumMod val="95000"/>
                  </a:schemeClr>
                </a:solidFill>
                <a:latin typeface="나눔고딕 ExtraBold" pitchFamily="50" charset="-127"/>
                <a:ea typeface="나눔고딕 ExtraBold" pitchFamily="50" charset="-127"/>
              </a:rPr>
              <a:t>크게 </a:t>
            </a:r>
            <a:r>
              <a:rPr lang="ko-KR" altLang="en-US" sz="2800" dirty="0" err="1" smtClean="0">
                <a:solidFill>
                  <a:schemeClr val="bg1">
                    <a:lumMod val="95000"/>
                  </a:schemeClr>
                </a:solidFill>
                <a:latin typeface="나눔고딕 ExtraBold" pitchFamily="50" charset="-127"/>
                <a:ea typeface="나눔고딕 ExtraBold" pitchFamily="50" charset="-127"/>
              </a:rPr>
              <a:t>성장중</a:t>
            </a:r>
            <a:r>
              <a:rPr lang="en-US" altLang="ko-KR" sz="2800" dirty="0" smtClean="0">
                <a:solidFill>
                  <a:schemeClr val="bg1">
                    <a:lumMod val="95000"/>
                  </a:schemeClr>
                </a:solidFill>
                <a:latin typeface="나눔고딕 ExtraBold" pitchFamily="50" charset="-127"/>
                <a:ea typeface="나눔고딕 ExtraBold" pitchFamily="50" charset="-127"/>
              </a:rPr>
              <a:t>’</a:t>
            </a:r>
            <a:endParaRPr lang="ko-KR" altLang="en-US" dirty="0">
              <a:solidFill>
                <a:schemeClr val="bg1">
                  <a:lumMod val="95000"/>
                </a:scheme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836" y="6753225"/>
            <a:ext cx="2489910" cy="16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8279996" y="537746"/>
            <a:ext cx="1635384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[</a:t>
            </a:r>
            <a:r>
              <a:rPr lang="ko-KR" alt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네이티브</a:t>
            </a: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광고</a:t>
            </a:r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]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25" r="50000"/>
          <a:stretch/>
        </p:blipFill>
        <p:spPr bwMode="auto">
          <a:xfrm>
            <a:off x="3106722" y="3181349"/>
            <a:ext cx="4678378" cy="3525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18680" y="506968"/>
            <a:ext cx="35317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병원매출 올리는 절대 마케팅</a:t>
            </a:r>
            <a:endParaRPr lang="ko-KR" altLang="en-US" sz="2000" b="1" i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0202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18680" y="39135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83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8680" y="100817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70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2"/>
          <p:cNvSpPr txBox="1"/>
          <p:nvPr/>
        </p:nvSpPr>
        <p:spPr>
          <a:xfrm>
            <a:off x="10404445" y="188766"/>
            <a:ext cx="200055" cy="916134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o-KR" altLang="en-US" sz="1300" dirty="0" smtClean="0">
                <a:solidFill>
                  <a:srgbClr val="FFFFFF"/>
                </a:solidFill>
                <a:latin typeface="Arial Unicode MS"/>
                <a:cs typeface="Arial Unicode MS"/>
              </a:rPr>
              <a:t>의료 </a:t>
            </a:r>
            <a:r>
              <a:rPr sz="1300" dirty="0" err="1" smtClean="0">
                <a:solidFill>
                  <a:srgbClr val="FFFFFF"/>
                </a:solidFill>
                <a:latin typeface="Arial Unicode MS"/>
                <a:cs typeface="Arial Unicode MS"/>
              </a:rPr>
              <a:t>마케팅</a:t>
            </a:r>
            <a:endParaRPr sz="1300" dirty="0">
              <a:latin typeface="Arial Unicode MS"/>
              <a:cs typeface="Arial Unicode MS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768115" y="7267386"/>
            <a:ext cx="3155031" cy="2086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756" dirty="0">
                <a:solidFill>
                  <a:schemeClr val="tx1">
                    <a:lumMod val="50000"/>
                    <a:lumOff val="50000"/>
                  </a:schemeClr>
                </a:solidFill>
                <a:latin typeface="AvantGarde Bk BT" panose="020B0402020202020204" pitchFamily="34" charset="0"/>
              </a:rPr>
              <a:t>Copyright ⓒ 2016 RE&amp;COMMUNICATION CO., Ltd. All rights reserved.</a:t>
            </a:r>
            <a:endParaRPr lang="ko-KR" altLang="en-US" sz="756" dirty="0">
              <a:solidFill>
                <a:schemeClr val="tx1">
                  <a:lumMod val="50000"/>
                  <a:lumOff val="50000"/>
                </a:schemeClr>
              </a:solidFill>
              <a:latin typeface="AvantGarde Bk BT" panose="020B0402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785100" y="537746"/>
            <a:ext cx="2173993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[SNS</a:t>
            </a: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의 종류 및 특징</a:t>
            </a:r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]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1689100" y="1509967"/>
            <a:ext cx="846289" cy="1043316"/>
            <a:chOff x="1079500" y="1509967"/>
            <a:chExt cx="846289" cy="1043316"/>
          </a:xfrm>
        </p:grpSpPr>
        <p:sp>
          <p:nvSpPr>
            <p:cNvPr id="20" name="TextBox 19"/>
            <p:cNvSpPr txBox="1"/>
            <p:nvPr/>
          </p:nvSpPr>
          <p:spPr>
            <a:xfrm>
              <a:off x="1079500" y="2276284"/>
              <a:ext cx="846289" cy="276999"/>
            </a:xfrm>
            <a:prstGeom prst="rect">
              <a:avLst/>
            </a:prstGeom>
            <a:noFill/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페이스북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pic>
          <p:nvPicPr>
            <p:cNvPr id="21" name="Picture 4" descr="https://www.facebook.com/images/fb_icon_325x325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0139" y="1509967"/>
              <a:ext cx="605010" cy="605010"/>
            </a:xfrm>
            <a:prstGeom prst="rect">
              <a:avLst/>
            </a:prstGeom>
            <a:noFill/>
            <a:effectLst>
              <a:reflection blurRad="6350" stA="50000" endA="300" endPos="55000" dir="5400000" sy="-100000" algn="bl" rotWithShape="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3" name="그룹 32"/>
          <p:cNvGrpSpPr/>
          <p:nvPr/>
        </p:nvGrpSpPr>
        <p:grpSpPr>
          <a:xfrm>
            <a:off x="2985200" y="1490954"/>
            <a:ext cx="1037897" cy="1062329"/>
            <a:chOff x="2222500" y="1490954"/>
            <a:chExt cx="1037897" cy="1062329"/>
          </a:xfrm>
        </p:grpSpPr>
        <p:sp>
          <p:nvSpPr>
            <p:cNvPr id="15" name="TextBox 14"/>
            <p:cNvSpPr txBox="1"/>
            <p:nvPr/>
          </p:nvSpPr>
          <p:spPr>
            <a:xfrm>
              <a:off x="2222500" y="2276284"/>
              <a:ext cx="1037897" cy="276999"/>
            </a:xfrm>
            <a:prstGeom prst="rect">
              <a:avLst/>
            </a:prstGeom>
            <a:noFill/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인스타그램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pic>
          <p:nvPicPr>
            <p:cNvPr id="22" name="Picture 6" descr="http://cfile6.uf.tistory.com/image/24284B335203A98304FD2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893"/>
            <a:stretch/>
          </p:blipFill>
          <p:spPr bwMode="auto">
            <a:xfrm>
              <a:off x="2374900" y="1490954"/>
              <a:ext cx="674308" cy="641314"/>
            </a:xfrm>
            <a:prstGeom prst="rect">
              <a:avLst/>
            </a:prstGeom>
            <a:noFill/>
            <a:effectLst>
              <a:reflection blurRad="6350" stA="50000" endA="300" endPos="55000" dir="5400000" sy="-100000" algn="bl" rotWithShape="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1" name="그룹 30"/>
          <p:cNvGrpSpPr/>
          <p:nvPr/>
        </p:nvGrpSpPr>
        <p:grpSpPr>
          <a:xfrm>
            <a:off x="6168233" y="1509998"/>
            <a:ext cx="658800" cy="1055865"/>
            <a:chOff x="4916500" y="1509998"/>
            <a:chExt cx="658800" cy="1055865"/>
          </a:xfrm>
        </p:grpSpPr>
        <p:sp>
          <p:nvSpPr>
            <p:cNvPr id="17" name="TextBox 16"/>
            <p:cNvSpPr txBox="1"/>
            <p:nvPr/>
          </p:nvSpPr>
          <p:spPr>
            <a:xfrm>
              <a:off x="4926284" y="2288864"/>
              <a:ext cx="639232" cy="276999"/>
            </a:xfrm>
            <a:prstGeom prst="rect">
              <a:avLst/>
            </a:prstGeom>
            <a:noFill/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밴드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6500" y="1509998"/>
              <a:ext cx="658800" cy="658800"/>
            </a:xfrm>
            <a:prstGeom prst="rect">
              <a:avLst/>
            </a:prstGeom>
          </p:spPr>
        </p:pic>
      </p:grpSp>
      <p:grpSp>
        <p:nvGrpSpPr>
          <p:cNvPr id="30" name="그룹 29"/>
          <p:cNvGrpSpPr/>
          <p:nvPr/>
        </p:nvGrpSpPr>
        <p:grpSpPr>
          <a:xfrm>
            <a:off x="7581644" y="1473468"/>
            <a:ext cx="1041656" cy="1097601"/>
            <a:chOff x="5881490" y="1473468"/>
            <a:chExt cx="1041656" cy="1097601"/>
          </a:xfrm>
        </p:grpSpPr>
        <p:sp>
          <p:nvSpPr>
            <p:cNvPr id="18" name="TextBox 17"/>
            <p:cNvSpPr txBox="1"/>
            <p:nvPr/>
          </p:nvSpPr>
          <p:spPr>
            <a:xfrm>
              <a:off x="5881490" y="2294070"/>
              <a:ext cx="1041656" cy="276999"/>
            </a:xfrm>
            <a:prstGeom prst="rect">
              <a:avLst/>
            </a:prstGeom>
            <a:noFill/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옐로아이디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pic>
          <p:nvPicPr>
            <p:cNvPr id="6" name="그림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9405" y="1473468"/>
              <a:ext cx="725827" cy="658800"/>
            </a:xfrm>
            <a:prstGeom prst="rect">
              <a:avLst/>
            </a:prstGeom>
          </p:spPr>
        </p:pic>
      </p:grpSp>
      <p:grpSp>
        <p:nvGrpSpPr>
          <p:cNvPr id="32" name="그룹 31"/>
          <p:cNvGrpSpPr/>
          <p:nvPr/>
        </p:nvGrpSpPr>
        <p:grpSpPr>
          <a:xfrm>
            <a:off x="4472908" y="1509967"/>
            <a:ext cx="1107996" cy="1066318"/>
            <a:chOff x="3598403" y="1509967"/>
            <a:chExt cx="1107996" cy="1066318"/>
          </a:xfrm>
        </p:grpSpPr>
        <p:sp>
          <p:nvSpPr>
            <p:cNvPr id="19" name="TextBox 18"/>
            <p:cNvSpPr txBox="1"/>
            <p:nvPr/>
          </p:nvSpPr>
          <p:spPr>
            <a:xfrm>
              <a:off x="3598403" y="2299286"/>
              <a:ext cx="1107996" cy="276999"/>
            </a:xfrm>
            <a:prstGeom prst="rect">
              <a:avLst/>
            </a:prstGeom>
            <a:noFill/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카카오스토리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28401" y="1509967"/>
              <a:ext cx="648000" cy="648000"/>
            </a:xfrm>
            <a:prstGeom prst="rect">
              <a:avLst/>
            </a:prstGeom>
          </p:spPr>
        </p:pic>
      </p:grpSp>
      <p:graphicFrame>
        <p:nvGraphicFramePr>
          <p:cNvPr id="28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9331649"/>
              </p:ext>
            </p:extLst>
          </p:nvPr>
        </p:nvGraphicFramePr>
        <p:xfrm>
          <a:off x="518680" y="2945183"/>
          <a:ext cx="9476220" cy="388424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935060"/>
                <a:gridCol w="1243736"/>
                <a:gridCol w="1907062"/>
                <a:gridCol w="82916"/>
                <a:gridCol w="5307446"/>
              </a:tblGrid>
              <a:tr h="32219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매체명</a:t>
                      </a:r>
                      <a:endParaRPr lang="ko-KR" altLang="en-US" sz="11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64" marR="7964" marT="7964" marB="0" anchor="ctr"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활동자수</a:t>
                      </a:r>
                      <a:endParaRPr lang="ko-KR" altLang="en-US" sz="11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64" marR="7964" marT="7964" marB="0" anchor="ctr"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연령층</a:t>
                      </a:r>
                      <a:endParaRPr lang="ko-KR" altLang="en-US" sz="11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64" marR="7964" marT="7964" marB="0" anchor="ctr"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64" marR="7964" marT="7964" marB="0" anchor="ctr"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특징</a:t>
                      </a:r>
                      <a:endParaRPr lang="en-US" sz="11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64" marR="7964" marT="7964" marB="0" anchor="ctr"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665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페이스북</a:t>
                      </a:r>
                      <a:endParaRPr lang="en-US" sz="105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64" marR="7964" marT="7964" marB="0" anchor="ctr"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1600</a:t>
                      </a:r>
                      <a:r>
                        <a:rPr lang="ko-KR" altLang="en-US" sz="1050" b="0" i="0" u="none" strike="noStrike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만명</a:t>
                      </a:r>
                      <a:r>
                        <a:rPr lang="ko-KR" altLang="en-US" sz="1050" b="0" i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가입</a:t>
                      </a:r>
                      <a:endParaRPr lang="en-US" altLang="ko-KR" sz="1050" b="0" i="0" u="none" strike="noStrike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1000</a:t>
                      </a:r>
                      <a:r>
                        <a:rPr lang="ko-KR" altLang="en-US" sz="1050" b="0" i="0" u="none" strike="noStrike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만명</a:t>
                      </a:r>
                      <a:r>
                        <a:rPr lang="ko-KR" altLang="en-US" sz="1050" b="0" i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활동</a:t>
                      </a:r>
                      <a:endParaRPr lang="en-US" altLang="ko-KR" sz="105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64" marR="7964" marT="7964" marB="0" anchor="ctr"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 연령대 사용</a:t>
                      </a:r>
                      <a:endParaRPr lang="en-US" altLang="ko-KR" sz="1050" b="0" i="0" u="none" strike="noStrike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19</a:t>
                      </a:r>
                      <a:r>
                        <a:rPr lang="ko-KR" altLang="en-US" sz="1050" b="0" i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50" b="0" i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~ 29 </a:t>
                      </a:r>
                      <a:r>
                        <a:rPr lang="ko-KR" altLang="en-US" sz="1050" b="0" i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연령대 사용 폭발적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64" marR="7964" marT="7964" marB="0" anchor="ctr"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endParaRPr lang="en-US" altLang="ko-KR" sz="105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64" marR="7964" marT="7964" marB="0" anchor="ctr"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친구</a:t>
                      </a:r>
                      <a:r>
                        <a:rPr lang="en-US" altLang="ko-KR" sz="105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05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고객들과 친밀한 커뮤니티를 형성할 수 </a:t>
                      </a:r>
                      <a:r>
                        <a:rPr lang="ko-KR" altLang="en-US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있음</a:t>
                      </a:r>
                      <a:endParaRPr lang="en-US" altLang="ko-KR" sz="1050" u="none" strike="noStrike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자신이 </a:t>
                      </a:r>
                      <a:r>
                        <a:rPr lang="ko-KR" altLang="en-US" sz="105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올린정보</a:t>
                      </a:r>
                      <a:r>
                        <a:rPr lang="en-US" altLang="ko-KR" sz="105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05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좋아요 한 정보등을 나눌 수 </a:t>
                      </a:r>
                      <a:r>
                        <a:rPr lang="ko-KR" altLang="en-US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있음</a:t>
                      </a:r>
                      <a:endParaRPr lang="en-US" altLang="ko-KR" sz="1050" u="none" strike="noStrike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팬페이지를 </a:t>
                      </a:r>
                      <a:r>
                        <a:rPr lang="ko-KR" altLang="en-US" sz="105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만들어 특정 대상을 목표로 한 커뮤니티를 만들 수 </a:t>
                      </a:r>
                      <a:r>
                        <a:rPr lang="ko-KR" altLang="en-US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있음</a:t>
                      </a:r>
                      <a:r>
                        <a:rPr lang="en-US" altLang="ko-KR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en-US" altLang="ko-KR" sz="105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64" marR="7964" marT="7964" marB="0" anchor="ctr"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828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인스타그램</a:t>
                      </a:r>
                      <a:endParaRPr lang="en-US" sz="105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64" marR="7964" marT="7964" marB="0" anchor="ctr"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600</a:t>
                      </a:r>
                      <a:r>
                        <a:rPr lang="ko-KR" altLang="en-US" sz="1050" u="none" strike="noStrike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만명</a:t>
                      </a:r>
                      <a:endParaRPr lang="en-US" altLang="ko-KR" sz="105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64" marR="7964" marT="7964" marB="0" anchor="ctr"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19~29 </a:t>
                      </a:r>
                      <a:r>
                        <a:rPr lang="ko-KR" altLang="en-US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연령대 </a:t>
                      </a:r>
                      <a:r>
                        <a:rPr lang="ko-KR" altLang="en-US" sz="105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사용 비율 높음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64" marR="7964" marT="7964" marB="0" anchor="ctr"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5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64" marR="7964" marT="7964" marB="0" anchor="ctr"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사진</a:t>
                      </a:r>
                      <a:r>
                        <a:rPr lang="en-US" altLang="ko-KR" sz="105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캡션만 달면 포스팅이 가능해 간편한 운영 </a:t>
                      </a:r>
                      <a:r>
                        <a:rPr lang="ko-KR" altLang="en-US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강점</a:t>
                      </a:r>
                      <a:endParaRPr lang="en-US" altLang="ko-KR" sz="1050" u="none" strike="noStrike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비전문가도 </a:t>
                      </a:r>
                      <a:r>
                        <a:rPr lang="ko-KR" altLang="en-US" sz="105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손쉽게 사진에 분위기를 더 할 수 있는 </a:t>
                      </a:r>
                      <a:r>
                        <a:rPr lang="en-US" altLang="ko-KR" sz="105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'</a:t>
                      </a:r>
                      <a:r>
                        <a:rPr lang="ko-KR" altLang="en-US" sz="105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필터</a:t>
                      </a:r>
                      <a:r>
                        <a:rPr lang="en-US" altLang="ko-KR" sz="105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'</a:t>
                      </a:r>
                      <a:r>
                        <a:rPr lang="ko-KR" altLang="en-US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기능</a:t>
                      </a:r>
                      <a:endParaRPr lang="en-US" altLang="ko-KR" sz="1050" u="none" strike="noStrike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브랜드 </a:t>
                      </a:r>
                      <a:r>
                        <a:rPr lang="ko-KR" altLang="en-US" sz="105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크리에이티비티</a:t>
                      </a:r>
                      <a:r>
                        <a:rPr lang="en-US" altLang="ko-KR" sz="105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라이프스타일</a:t>
                      </a:r>
                      <a:r>
                        <a:rPr lang="en-US" altLang="ko-KR" sz="105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이벤트 진행등에 </a:t>
                      </a:r>
                      <a:r>
                        <a:rPr lang="ko-KR" altLang="en-US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적합</a:t>
                      </a:r>
                      <a:endParaRPr lang="en-US" altLang="ko-KR" sz="1050" u="none" strike="noStrike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프라이빗 </a:t>
                      </a:r>
                      <a:r>
                        <a:rPr lang="ko-KR" altLang="en-US" sz="105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메시징 </a:t>
                      </a:r>
                      <a:r>
                        <a:rPr lang="ko-KR" altLang="en-US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가능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64" marR="7964" marT="7964" marB="0" anchor="ctr"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384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카카오스토리</a:t>
                      </a:r>
                      <a:endParaRPr lang="en-US" altLang="ko-KR" sz="1050" b="0" i="0" u="none" strike="noStrike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64" marR="7964" marT="7964" marB="0" anchor="ctr"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2300</a:t>
                      </a:r>
                      <a:r>
                        <a:rPr lang="ko-KR" altLang="en-US" sz="1050" u="none" strike="noStrike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만명</a:t>
                      </a:r>
                      <a:r>
                        <a:rPr lang="ko-KR" altLang="en-US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가입</a:t>
                      </a:r>
                      <a:r>
                        <a:rPr lang="en-US" altLang="ko-KR" sz="105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/>
                      </a:r>
                      <a:br>
                        <a:rPr lang="en-US" altLang="ko-KR" sz="105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</a:br>
                      <a:r>
                        <a:rPr lang="en-US" altLang="ko-KR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1217</a:t>
                      </a:r>
                      <a:r>
                        <a:rPr lang="ko-KR" altLang="en-US" sz="1050" u="none" strike="noStrike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만명</a:t>
                      </a:r>
                      <a:r>
                        <a:rPr lang="ko-KR" altLang="en-US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활동</a:t>
                      </a:r>
                      <a:r>
                        <a:rPr lang="en-US" altLang="ko-KR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endParaRPr lang="en-US" altLang="ko-KR" sz="105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64" marR="7964" marT="7964" marB="0" anchor="ctr"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30~40 </a:t>
                      </a:r>
                      <a:r>
                        <a:rPr lang="ko-KR" altLang="en-US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주부 </a:t>
                      </a:r>
                      <a:r>
                        <a:rPr lang="ko-KR" altLang="en-US" sz="1050" u="none" strike="noStrike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타겟</a:t>
                      </a:r>
                      <a:endParaRPr lang="en-US" altLang="ko-KR" sz="105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64" marR="7964" marT="7964" marB="0" anchor="ctr"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5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64" marR="7964" marT="7964" marB="0" anchor="ctr"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카카오톡과 </a:t>
                      </a:r>
                      <a:r>
                        <a:rPr lang="ko-KR" altLang="en-US" sz="105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연동하여 누구나 쉽게 만들고 운영할 수 </a:t>
                      </a:r>
                      <a:r>
                        <a:rPr lang="ko-KR" altLang="en-US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있음</a:t>
                      </a:r>
                      <a:endParaRPr lang="en-US" altLang="ko-KR" sz="1050" u="none" strike="noStrike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스토리채널에서 </a:t>
                      </a:r>
                      <a:r>
                        <a:rPr lang="ko-KR" altLang="en-US" sz="105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다이렉트로 옐로아이디를 추가하여 대화할 수 </a:t>
                      </a:r>
                      <a:r>
                        <a:rPr lang="ko-KR" altLang="en-US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있음</a:t>
                      </a:r>
                      <a:endParaRPr lang="en-US" altLang="ko-KR" sz="1050" u="none" strike="noStrike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공동구매 채널로 주부들에게 큰 호응을 얻고 있음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64" marR="7964" marT="7964" marB="0" anchor="ctr"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162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밴드</a:t>
                      </a:r>
                      <a:endParaRPr lang="en-US" sz="105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64" marR="7964" marT="7964" marB="0" anchor="ctr"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1182</a:t>
                      </a:r>
                      <a:r>
                        <a:rPr lang="ko-KR" altLang="en-US" sz="1050" u="none" strike="noStrike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만명</a:t>
                      </a:r>
                      <a:endParaRPr lang="en-US" altLang="ko-KR" sz="105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64" marR="7964" marT="7964" marB="0" anchor="ctr"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25~40 </a:t>
                      </a:r>
                      <a:r>
                        <a:rPr lang="ko-KR" altLang="en-US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연령대 </a:t>
                      </a:r>
                      <a:r>
                        <a:rPr lang="ko-KR" altLang="en-US" sz="105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사용 비율 높음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64" marR="7964" marT="7964" marB="0" anchor="ctr"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5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64" marR="7964" marT="7964" marB="0" anchor="ctr"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깊이있는 </a:t>
                      </a:r>
                      <a:r>
                        <a:rPr lang="ko-KR" altLang="en-US" sz="105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정보</a:t>
                      </a:r>
                      <a:r>
                        <a:rPr lang="en-US" altLang="ko-KR" sz="105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이야기등을 담기에 </a:t>
                      </a:r>
                      <a:r>
                        <a:rPr lang="ko-KR" altLang="en-US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용이</a:t>
                      </a:r>
                      <a:endParaRPr lang="en-US" altLang="ko-KR" sz="1050" u="none" strike="noStrike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링크삽입 </a:t>
                      </a:r>
                      <a:r>
                        <a:rPr lang="ko-KR" altLang="en-US" sz="105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가능해 여러가지 채널과 연계한 전략 구사 </a:t>
                      </a:r>
                      <a:r>
                        <a:rPr lang="ko-KR" altLang="en-US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가능</a:t>
                      </a:r>
                      <a:endParaRPr lang="en-US" altLang="ko-KR" sz="1050" u="none" strike="noStrike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여러가지 </a:t>
                      </a:r>
                      <a:r>
                        <a:rPr lang="ko-KR" altLang="en-US" sz="105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정보 큐레이팅</a:t>
                      </a:r>
                      <a:r>
                        <a:rPr lang="en-US" altLang="ko-KR" sz="105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제품 라인을 소개하는데도 </a:t>
                      </a:r>
                      <a:r>
                        <a:rPr lang="ko-KR" altLang="en-US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효과적</a:t>
                      </a:r>
                      <a:endParaRPr lang="en-US" altLang="ko-KR" sz="1050" u="none" strike="noStrike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깊이있는 </a:t>
                      </a:r>
                      <a:r>
                        <a:rPr lang="ko-KR" altLang="en-US" sz="105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스토리</a:t>
                      </a:r>
                      <a:r>
                        <a:rPr lang="en-US" altLang="ko-KR" sz="105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전문가적인 요소를 결합한 통합 채널의 하나로 활용 가능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64" marR="7964" marT="7964" marB="0" anchor="ctr"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162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카카오톡</a:t>
                      </a:r>
                      <a:endParaRPr lang="en-US" altLang="ko-KR" sz="1050" b="0" i="0" u="none" strike="noStrike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050" b="0" i="0" u="none" strike="noStrike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옐로아이디</a:t>
                      </a:r>
                      <a:endParaRPr lang="en-US" sz="105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64" marR="7964" marT="7964" marB="0" anchor="ctr"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300</a:t>
                      </a:r>
                      <a:r>
                        <a:rPr lang="ko-KR" altLang="en-US" sz="1050" b="0" i="0" u="none" strike="noStrike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만명</a:t>
                      </a:r>
                      <a:endParaRPr lang="en-US" altLang="ko-KR" sz="105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64" marR="7964" marT="7964" marB="0" anchor="ctr"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 연령대 </a:t>
                      </a:r>
                      <a:r>
                        <a:rPr lang="ko-KR" altLang="en-US" sz="1050" b="0" i="0" u="none" strike="noStrike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두루사용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64" marR="7964" marT="7964" marB="0" anchor="ctr"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5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64" marR="7964" marT="7964" marB="0" anchor="ctr"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고객과의 소통할 수 있는 비즈니스 계정</a:t>
                      </a:r>
                      <a:endParaRPr lang="en-US" altLang="ko-KR" sz="1050" u="none" strike="noStrike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친구추가를 통한 </a:t>
                      </a:r>
                      <a:r>
                        <a:rPr lang="en-US" altLang="ko-KR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1:1 </a:t>
                      </a:r>
                      <a:r>
                        <a:rPr lang="ko-KR" altLang="en-US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상담은 물론 이벤트를 통한 광고효과</a:t>
                      </a:r>
                      <a:endParaRPr lang="en-US" altLang="ko-KR" sz="1050" u="none" strike="noStrike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</a:t>
                      </a:r>
                      <a:r>
                        <a:rPr lang="en-US" altLang="ko-KR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예약 등 다양한 문의답변</a:t>
                      </a:r>
                      <a:r>
                        <a:rPr lang="en-US" altLang="ko-KR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자동응답</a:t>
                      </a:r>
                      <a:r>
                        <a:rPr lang="en-US" altLang="ko-KR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50" u="none" strike="noStrike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알림톡을</a:t>
                      </a:r>
                      <a:r>
                        <a:rPr lang="ko-KR" altLang="en-US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이용한 정보전달</a:t>
                      </a:r>
                      <a:endParaRPr lang="en-US" altLang="ko-KR" sz="1050" u="none" strike="noStrike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u="none" strike="noStrike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광고메세지</a:t>
                      </a:r>
                      <a:r>
                        <a:rPr lang="ko-KR" altLang="en-US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50" u="none" strike="noStrike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만건</a:t>
                      </a:r>
                      <a:r>
                        <a:rPr lang="ko-KR" altLang="en-US" sz="105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매월 무료</a:t>
                      </a:r>
                      <a:endParaRPr lang="en-US" altLang="ko-KR" sz="1050" u="none" strike="noStrike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964" marR="7964" marT="7964" marB="0" anchor="ctr"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518680" y="506968"/>
            <a:ext cx="35317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병원매출 올리는 절대 마케팅</a:t>
            </a:r>
            <a:endParaRPr lang="ko-KR" altLang="en-US" sz="2000" b="1" i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0218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18680" y="39135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83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8680" y="100817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70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2"/>
          <p:cNvSpPr txBox="1"/>
          <p:nvPr/>
        </p:nvSpPr>
        <p:spPr>
          <a:xfrm>
            <a:off x="10404445" y="188766"/>
            <a:ext cx="200055" cy="916134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o-KR" altLang="en-US" sz="1300" dirty="0" smtClean="0">
                <a:solidFill>
                  <a:srgbClr val="FFFFFF"/>
                </a:solidFill>
                <a:latin typeface="Arial Unicode MS"/>
                <a:cs typeface="Arial Unicode MS"/>
              </a:rPr>
              <a:t>의료 </a:t>
            </a:r>
            <a:r>
              <a:rPr sz="1300" dirty="0" err="1" smtClean="0">
                <a:solidFill>
                  <a:srgbClr val="FFFFFF"/>
                </a:solidFill>
                <a:latin typeface="Arial Unicode MS"/>
                <a:cs typeface="Arial Unicode MS"/>
              </a:rPr>
              <a:t>마케팅</a:t>
            </a:r>
            <a:endParaRPr sz="1300" dirty="0">
              <a:latin typeface="Arial Unicode MS"/>
              <a:cs typeface="Arial Unicode MS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768115" y="7267386"/>
            <a:ext cx="3155031" cy="2086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756" dirty="0">
                <a:solidFill>
                  <a:schemeClr val="tx1">
                    <a:lumMod val="50000"/>
                    <a:lumOff val="50000"/>
                  </a:schemeClr>
                </a:solidFill>
                <a:latin typeface="AvantGarde Bk BT" panose="020B0402020202020204" pitchFamily="34" charset="0"/>
              </a:rPr>
              <a:t>Copyright ⓒ 2016 RE&amp;COMMUNICATION CO., Ltd. All rights reserved.</a:t>
            </a:r>
            <a:endParaRPr lang="ko-KR" altLang="en-US" sz="756" dirty="0">
              <a:solidFill>
                <a:schemeClr val="tx1">
                  <a:lumMod val="50000"/>
                  <a:lumOff val="50000"/>
                </a:schemeClr>
              </a:solidFill>
              <a:latin typeface="AvantGarde Bk BT" panose="020B0402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636606" y="537746"/>
            <a:ext cx="1152880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[</a:t>
            </a:r>
            <a:r>
              <a:rPr lang="ko-KR" alt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페이스북</a:t>
            </a:r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]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229" name="그림 2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11" y="1412057"/>
            <a:ext cx="1857375" cy="1857375"/>
          </a:xfrm>
          <a:prstGeom prst="rect">
            <a:avLst/>
          </a:prstGeom>
        </p:spPr>
      </p:pic>
      <p:sp>
        <p:nvSpPr>
          <p:cNvPr id="230" name="TextBox 229"/>
          <p:cNvSpPr txBox="1"/>
          <p:nvPr/>
        </p:nvSpPr>
        <p:spPr>
          <a:xfrm>
            <a:off x="2696941" y="1412057"/>
            <a:ext cx="54088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err="1" smtClean="0">
                <a:latin typeface="+mn-ea"/>
              </a:rPr>
              <a:t>페이스북은</a:t>
            </a:r>
            <a:r>
              <a:rPr lang="ko-KR" altLang="en-US" sz="1600" dirty="0" smtClean="0">
                <a:latin typeface="+mn-ea"/>
              </a:rPr>
              <a:t> </a:t>
            </a:r>
            <a:r>
              <a:rPr lang="en-US" altLang="ko-KR" sz="1600" dirty="0" smtClean="0">
                <a:latin typeface="+mn-ea"/>
              </a:rPr>
              <a:t>2004</a:t>
            </a:r>
            <a:r>
              <a:rPr lang="ko-KR" altLang="en-US" sz="1600" dirty="0" smtClean="0">
                <a:latin typeface="+mn-ea"/>
              </a:rPr>
              <a:t>년부터 시작되어</a:t>
            </a:r>
            <a:endParaRPr lang="en-US" altLang="ko-KR" sz="1600" dirty="0" smtClean="0">
              <a:latin typeface="+mn-ea"/>
            </a:endParaRPr>
          </a:p>
          <a:p>
            <a:r>
              <a:rPr lang="en-US" altLang="ko-KR" sz="1600" dirty="0" smtClean="0">
                <a:latin typeface="+mn-ea"/>
              </a:rPr>
              <a:t>2015</a:t>
            </a:r>
            <a:r>
              <a:rPr lang="ko-KR" altLang="en-US" sz="1600" dirty="0" smtClean="0">
                <a:latin typeface="+mn-ea"/>
              </a:rPr>
              <a:t>년 </a:t>
            </a:r>
            <a:r>
              <a:rPr lang="en-US" altLang="ko-KR" sz="1600" dirty="0" smtClean="0">
                <a:latin typeface="+mn-ea"/>
              </a:rPr>
              <a:t>2</a:t>
            </a:r>
            <a:r>
              <a:rPr lang="ko-KR" altLang="en-US" sz="1600" dirty="0" smtClean="0">
                <a:latin typeface="+mn-ea"/>
              </a:rPr>
              <a:t>분기 기준으로 전세계 </a:t>
            </a:r>
            <a:r>
              <a:rPr lang="en-US" altLang="ko-KR" sz="1600" dirty="0" smtClean="0">
                <a:latin typeface="+mn-ea"/>
              </a:rPr>
              <a:t>14</a:t>
            </a:r>
            <a:r>
              <a:rPr lang="ko-KR" altLang="en-US" sz="1600" dirty="0" smtClean="0">
                <a:latin typeface="+mn-ea"/>
              </a:rPr>
              <a:t>억 </a:t>
            </a:r>
            <a:r>
              <a:rPr lang="en-US" altLang="ko-KR" sz="1600" dirty="0" smtClean="0">
                <a:latin typeface="+mn-ea"/>
              </a:rPr>
              <a:t>9</a:t>
            </a:r>
            <a:r>
              <a:rPr lang="ko-KR" altLang="en-US" sz="1600" dirty="0" err="1" smtClean="0">
                <a:latin typeface="+mn-ea"/>
              </a:rPr>
              <a:t>천만명</a:t>
            </a:r>
            <a:r>
              <a:rPr lang="ko-KR" altLang="en-US" sz="1600" dirty="0" smtClean="0">
                <a:latin typeface="+mn-ea"/>
              </a:rPr>
              <a:t> 이상의</a:t>
            </a:r>
            <a:endParaRPr lang="en-US" altLang="ko-KR" sz="1600" dirty="0" smtClean="0">
              <a:latin typeface="+mn-ea"/>
            </a:endParaRPr>
          </a:p>
          <a:p>
            <a:r>
              <a:rPr lang="ko-KR" altLang="en-US" sz="1600" dirty="0" smtClean="0">
                <a:latin typeface="+mn-ea"/>
              </a:rPr>
              <a:t>월 이용자가 활동중인 세계 최대의 </a:t>
            </a:r>
            <a:r>
              <a:rPr lang="ko-KR" altLang="en-US" sz="1600" dirty="0" err="1" smtClean="0">
                <a:latin typeface="+mn-ea"/>
              </a:rPr>
              <a:t>소셜</a:t>
            </a:r>
            <a:r>
              <a:rPr lang="ko-KR" altLang="en-US" sz="1600" dirty="0" smtClean="0">
                <a:latin typeface="+mn-ea"/>
              </a:rPr>
              <a:t> 네트워크 서비스</a:t>
            </a:r>
            <a:endParaRPr lang="ko-KR" altLang="en-US" sz="1600" dirty="0">
              <a:latin typeface="+mn-ea"/>
            </a:endParaRPr>
          </a:p>
        </p:txBody>
      </p:sp>
      <p:sp>
        <p:nvSpPr>
          <p:cNvPr id="231" name="TextBox 230"/>
          <p:cNvSpPr txBox="1"/>
          <p:nvPr/>
        </p:nvSpPr>
        <p:spPr>
          <a:xfrm>
            <a:off x="2696941" y="2346102"/>
            <a:ext cx="46554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latin typeface="+mn-ea"/>
              </a:rPr>
              <a:t>국내에는 </a:t>
            </a:r>
            <a:r>
              <a:rPr lang="en-US" altLang="ko-KR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1600</a:t>
            </a:r>
            <a:r>
              <a:rPr lang="ko-KR" altLang="en-US" sz="2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만 여명</a:t>
            </a:r>
            <a:r>
              <a:rPr lang="ko-KR" altLang="en-US" dirty="0" smtClean="0">
                <a:latin typeface="+mn-ea"/>
              </a:rPr>
              <a:t>이 </a:t>
            </a:r>
            <a:r>
              <a:rPr lang="ko-KR" altLang="en-US" dirty="0" err="1" smtClean="0">
                <a:latin typeface="+mn-ea"/>
              </a:rPr>
              <a:t>페이스북을</a:t>
            </a:r>
            <a:r>
              <a:rPr lang="ko-KR" altLang="en-US" dirty="0" smtClean="0">
                <a:latin typeface="+mn-ea"/>
              </a:rPr>
              <a:t> 이용</a:t>
            </a:r>
            <a:endParaRPr lang="ko-KR" altLang="en-US" dirty="0">
              <a:latin typeface="+mn-ea"/>
            </a:endParaRPr>
          </a:p>
        </p:txBody>
      </p:sp>
      <p:sp>
        <p:nvSpPr>
          <p:cNvPr id="232" name="TextBox 231"/>
          <p:cNvSpPr txBox="1"/>
          <p:nvPr/>
        </p:nvSpPr>
        <p:spPr>
          <a:xfrm>
            <a:off x="2696941" y="2837808"/>
            <a:ext cx="6035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u="sng" dirty="0" err="1" smtClean="0">
                <a:solidFill>
                  <a:srgbClr val="FF0000"/>
                </a:solidFill>
                <a:latin typeface="+mn-ea"/>
              </a:rPr>
              <a:t>페이스북</a:t>
            </a:r>
            <a:r>
              <a:rPr lang="ko-KR" altLang="en-US" u="sng" dirty="0" smtClean="0">
                <a:solidFill>
                  <a:srgbClr val="FF0000"/>
                </a:solidFill>
                <a:latin typeface="+mn-ea"/>
              </a:rPr>
              <a:t> 이용시간 일 평균 </a:t>
            </a:r>
            <a:r>
              <a:rPr lang="en-US" altLang="ko-KR" u="sng" dirty="0" smtClean="0">
                <a:solidFill>
                  <a:srgbClr val="FF0000"/>
                </a:solidFill>
                <a:latin typeface="+mn-ea"/>
              </a:rPr>
              <a:t>33.6</a:t>
            </a:r>
            <a:r>
              <a:rPr lang="ko-KR" altLang="en-US" u="sng" dirty="0" smtClean="0">
                <a:solidFill>
                  <a:srgbClr val="FF0000"/>
                </a:solidFill>
                <a:latin typeface="+mn-ea"/>
              </a:rPr>
              <a:t>분으로 가장 길게 나타남</a:t>
            </a:r>
            <a:endParaRPr lang="ko-KR" altLang="en-US" u="sng" dirty="0">
              <a:solidFill>
                <a:srgbClr val="FF0000"/>
              </a:solidFill>
              <a:latin typeface="+mn-ea"/>
            </a:endParaRPr>
          </a:p>
        </p:txBody>
      </p:sp>
      <p:pic>
        <p:nvPicPr>
          <p:cNvPr id="23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497" y="3572297"/>
            <a:ext cx="8677275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4" name="TextBox 233"/>
          <p:cNvSpPr txBox="1"/>
          <p:nvPr/>
        </p:nvSpPr>
        <p:spPr>
          <a:xfrm>
            <a:off x="1129315" y="4004345"/>
            <a:ext cx="4635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+mn-ea"/>
              </a:rPr>
              <a:t>1</a:t>
            </a:r>
            <a:r>
              <a:rPr lang="ko-KR" altLang="en-US" sz="1400" dirty="0" smtClean="0">
                <a:latin typeface="+mn-ea"/>
              </a:rPr>
              <a:t>위</a:t>
            </a:r>
            <a:endParaRPr lang="ko-KR" altLang="en-US" sz="1400" dirty="0">
              <a:latin typeface="+mn-ea"/>
            </a:endParaRPr>
          </a:p>
        </p:txBody>
      </p:sp>
      <p:sp>
        <p:nvSpPr>
          <p:cNvPr id="235" name="TextBox 234"/>
          <p:cNvSpPr txBox="1"/>
          <p:nvPr/>
        </p:nvSpPr>
        <p:spPr>
          <a:xfrm>
            <a:off x="8245904" y="4004345"/>
            <a:ext cx="4635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+mn-ea"/>
              </a:rPr>
              <a:t>2</a:t>
            </a:r>
            <a:r>
              <a:rPr lang="ko-KR" altLang="en-US" sz="1400" dirty="0" smtClean="0">
                <a:latin typeface="+mn-ea"/>
              </a:rPr>
              <a:t>위</a:t>
            </a:r>
            <a:endParaRPr lang="ko-KR" altLang="en-US" sz="1400" dirty="0">
              <a:latin typeface="+mn-ea"/>
            </a:endParaRPr>
          </a:p>
        </p:txBody>
      </p:sp>
      <p:sp>
        <p:nvSpPr>
          <p:cNvPr id="236" name="TextBox 235"/>
          <p:cNvSpPr txBox="1"/>
          <p:nvPr/>
        </p:nvSpPr>
        <p:spPr>
          <a:xfrm>
            <a:off x="2912965" y="4004345"/>
            <a:ext cx="4635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+mn-ea"/>
              </a:rPr>
              <a:t>5</a:t>
            </a:r>
            <a:r>
              <a:rPr lang="ko-KR" altLang="en-US" sz="1400" dirty="0" smtClean="0">
                <a:latin typeface="+mn-ea"/>
              </a:rPr>
              <a:t>위</a:t>
            </a:r>
            <a:endParaRPr lang="ko-KR" altLang="en-US" sz="1400" dirty="0">
              <a:latin typeface="+mn-ea"/>
            </a:endParaRPr>
          </a:p>
        </p:txBody>
      </p:sp>
      <p:sp>
        <p:nvSpPr>
          <p:cNvPr id="237" name="TextBox 236"/>
          <p:cNvSpPr txBox="1"/>
          <p:nvPr/>
        </p:nvSpPr>
        <p:spPr>
          <a:xfrm>
            <a:off x="4657707" y="4004345"/>
            <a:ext cx="4635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+mn-ea"/>
              </a:rPr>
              <a:t>3</a:t>
            </a:r>
            <a:r>
              <a:rPr lang="ko-KR" altLang="en-US" sz="1400" dirty="0" smtClean="0">
                <a:latin typeface="+mn-ea"/>
              </a:rPr>
              <a:t>위</a:t>
            </a:r>
            <a:endParaRPr lang="ko-KR" altLang="en-US" sz="1400" dirty="0">
              <a:latin typeface="+mn-ea"/>
            </a:endParaRPr>
          </a:p>
        </p:txBody>
      </p:sp>
      <p:sp>
        <p:nvSpPr>
          <p:cNvPr id="238" name="TextBox 237"/>
          <p:cNvSpPr txBox="1"/>
          <p:nvPr/>
        </p:nvSpPr>
        <p:spPr>
          <a:xfrm>
            <a:off x="6441357" y="4004345"/>
            <a:ext cx="4635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+mn-ea"/>
              </a:rPr>
              <a:t>4</a:t>
            </a:r>
            <a:r>
              <a:rPr lang="ko-KR" altLang="en-US" sz="1400" dirty="0" smtClean="0">
                <a:latin typeface="+mn-ea"/>
              </a:rPr>
              <a:t>위</a:t>
            </a:r>
            <a:endParaRPr lang="ko-KR" altLang="en-US" sz="1400" dirty="0">
              <a:latin typeface="+mn-ea"/>
            </a:endParaRPr>
          </a:p>
        </p:txBody>
      </p:sp>
      <p:sp>
        <p:nvSpPr>
          <p:cNvPr id="239" name="직사각형 238"/>
          <p:cNvSpPr/>
          <p:nvPr/>
        </p:nvSpPr>
        <p:spPr>
          <a:xfrm>
            <a:off x="608709" y="3860329"/>
            <a:ext cx="8928991" cy="2664296"/>
          </a:xfrm>
          <a:prstGeom prst="rect">
            <a:avLst/>
          </a:prstGeom>
          <a:noFill/>
          <a:ln w="31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>
              <a:latin typeface="a옛날목욕탕L" pitchFamily="18" charset="-127"/>
              <a:ea typeface="a옛날목욕탕L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18680" y="506968"/>
            <a:ext cx="35317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병원매출 올리는 절대 마케팅</a:t>
            </a:r>
            <a:endParaRPr lang="ko-KR" altLang="en-US" sz="2000" b="1" i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0202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18680" y="39135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83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8680" y="100817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70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2"/>
          <p:cNvSpPr txBox="1"/>
          <p:nvPr/>
        </p:nvSpPr>
        <p:spPr>
          <a:xfrm>
            <a:off x="10404445" y="188766"/>
            <a:ext cx="200055" cy="916134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o-KR" altLang="en-US" sz="1300" dirty="0" smtClean="0">
                <a:solidFill>
                  <a:srgbClr val="FFFFFF"/>
                </a:solidFill>
                <a:latin typeface="Arial Unicode MS"/>
                <a:cs typeface="Arial Unicode MS"/>
              </a:rPr>
              <a:t>의료 </a:t>
            </a:r>
            <a:r>
              <a:rPr sz="1300" dirty="0" err="1" smtClean="0">
                <a:solidFill>
                  <a:srgbClr val="FFFFFF"/>
                </a:solidFill>
                <a:latin typeface="Arial Unicode MS"/>
                <a:cs typeface="Arial Unicode MS"/>
              </a:rPr>
              <a:t>마케팅</a:t>
            </a:r>
            <a:endParaRPr sz="1300" dirty="0">
              <a:latin typeface="Arial Unicode MS"/>
              <a:cs typeface="Arial Unicode MS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768115" y="7267386"/>
            <a:ext cx="3155031" cy="2086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756" dirty="0">
                <a:solidFill>
                  <a:schemeClr val="tx1">
                    <a:lumMod val="50000"/>
                    <a:lumOff val="50000"/>
                  </a:schemeClr>
                </a:solidFill>
                <a:latin typeface="AvantGarde Bk BT" panose="020B0402020202020204" pitchFamily="34" charset="0"/>
              </a:rPr>
              <a:t>Copyright ⓒ 2016 RE&amp;COMMUNICATION CO., Ltd. All rights reserved.</a:t>
            </a:r>
            <a:endParaRPr lang="ko-KR" altLang="en-US" sz="756" dirty="0">
              <a:solidFill>
                <a:schemeClr val="tx1">
                  <a:lumMod val="50000"/>
                  <a:lumOff val="50000"/>
                </a:schemeClr>
              </a:solidFill>
              <a:latin typeface="AvantGarde Bk BT" panose="020B0402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9900" y="1571625"/>
            <a:ext cx="11203708" cy="51706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2000" b="1" dirty="0" smtClean="0">
                <a:solidFill>
                  <a:schemeClr val="accent1"/>
                </a:solidFill>
                <a:latin typeface="+mn-ea"/>
              </a:rPr>
              <a:t>강력한 </a:t>
            </a:r>
            <a:r>
              <a:rPr lang="ko-KR" altLang="en-US" sz="2000" b="1" dirty="0" err="1" smtClean="0">
                <a:solidFill>
                  <a:schemeClr val="accent1"/>
                </a:solidFill>
                <a:latin typeface="+mn-ea"/>
              </a:rPr>
              <a:t>입소문</a:t>
            </a:r>
            <a:r>
              <a:rPr lang="ko-KR" altLang="en-US" sz="2000" b="1" dirty="0" smtClean="0">
                <a:solidFill>
                  <a:schemeClr val="accent1"/>
                </a:solidFill>
                <a:latin typeface="+mn-ea"/>
              </a:rPr>
              <a:t> 마케팅</a:t>
            </a:r>
            <a:r>
              <a:rPr lang="en-US" altLang="ko-KR" sz="2000" dirty="0" smtClean="0">
                <a:latin typeface="+mn-ea"/>
              </a:rPr>
              <a:t/>
            </a:r>
            <a:br>
              <a:rPr lang="en-US" altLang="ko-KR" sz="2000" dirty="0" smtClean="0">
                <a:latin typeface="+mn-ea"/>
              </a:rPr>
            </a:br>
            <a:r>
              <a:rPr lang="en-US" altLang="ko-K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- </a:t>
            </a:r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좋아요</a:t>
            </a:r>
            <a:r>
              <a:rPr lang="en-US" altLang="ko-K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</a:t>
            </a:r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수가 많은 만큼 퍼지는 속도가 빨라 효과적인 광고를 집행 할 수 있음</a:t>
            </a:r>
            <a:r>
              <a:rPr lang="en-US" altLang="ko-KR" sz="2000" dirty="0" smtClean="0">
                <a:latin typeface="+mn-ea"/>
              </a:rPr>
              <a:t/>
            </a:r>
            <a:br>
              <a:rPr lang="en-US" altLang="ko-KR" sz="2000" dirty="0" smtClean="0">
                <a:latin typeface="+mn-ea"/>
              </a:rPr>
            </a:br>
            <a:endParaRPr lang="en-US" altLang="ko-KR" sz="2000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2000" b="1" dirty="0" smtClean="0">
                <a:solidFill>
                  <a:schemeClr val="accent1"/>
                </a:solidFill>
                <a:latin typeface="+mn-ea"/>
              </a:rPr>
              <a:t>효과적인 브랜드 캠페인 홍보</a:t>
            </a:r>
            <a:r>
              <a:rPr lang="en-US" altLang="ko-KR" sz="2000" dirty="0" smtClean="0">
                <a:latin typeface="+mn-ea"/>
              </a:rPr>
              <a:t/>
            </a:r>
            <a:br>
              <a:rPr lang="en-US" altLang="ko-KR" sz="2000" dirty="0" smtClean="0">
                <a:latin typeface="+mn-ea"/>
              </a:rPr>
            </a:br>
            <a:r>
              <a:rPr lang="en-US" altLang="ko-K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- </a:t>
            </a:r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이미지 및 동영상 등 다양한 </a:t>
            </a:r>
            <a:r>
              <a:rPr lang="ko-KR" altLang="en-US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콘텐츠의</a:t>
            </a:r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</a:t>
            </a:r>
            <a:r>
              <a:rPr lang="ko-KR" altLang="en-US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게시글을</a:t>
            </a:r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이용한 홍보 가능</a:t>
            </a:r>
            <a:r>
              <a:rPr lang="en-US" altLang="ko-KR" sz="2000" dirty="0" smtClean="0">
                <a:latin typeface="+mn-ea"/>
              </a:rPr>
              <a:t/>
            </a:r>
            <a:br>
              <a:rPr lang="en-US" altLang="ko-KR" sz="2000" dirty="0" smtClean="0">
                <a:latin typeface="+mn-ea"/>
              </a:rPr>
            </a:br>
            <a:endParaRPr lang="en-US" altLang="ko-KR" sz="2000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2000" b="1" dirty="0" smtClean="0">
                <a:solidFill>
                  <a:schemeClr val="accent1"/>
                </a:solidFill>
                <a:latin typeface="+mn-ea"/>
              </a:rPr>
              <a:t>브랜드 커뮤니티 형성</a:t>
            </a:r>
            <a:r>
              <a:rPr lang="en-US" altLang="ko-KR" sz="2000" dirty="0" smtClean="0">
                <a:latin typeface="+mn-ea"/>
              </a:rPr>
              <a:t/>
            </a:r>
            <a:br>
              <a:rPr lang="en-US" altLang="ko-KR" sz="2000" dirty="0" smtClean="0">
                <a:latin typeface="+mn-ea"/>
              </a:rPr>
            </a:br>
            <a:r>
              <a:rPr lang="en-US" altLang="ko-K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- </a:t>
            </a:r>
            <a:r>
              <a:rPr lang="ko-KR" altLang="en-US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댓글이나</a:t>
            </a:r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메시지를 통해 다양한 의견을 공유할 수 있어 소비자와 실시간 커뮤니케이션 가능</a:t>
            </a:r>
            <a:r>
              <a:rPr lang="en-US" altLang="ko-KR" sz="2000" dirty="0" smtClean="0">
                <a:latin typeface="+mn-ea"/>
              </a:rPr>
              <a:t/>
            </a:r>
            <a:br>
              <a:rPr lang="en-US" altLang="ko-KR" sz="2000" dirty="0" smtClean="0">
                <a:latin typeface="+mn-ea"/>
              </a:rPr>
            </a:br>
            <a:endParaRPr lang="en-US" altLang="ko-KR" sz="2000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2000" b="1" dirty="0" smtClean="0">
                <a:solidFill>
                  <a:schemeClr val="accent1"/>
                </a:solidFill>
                <a:latin typeface="+mn-ea"/>
              </a:rPr>
              <a:t>비용대비 높은 효율성</a:t>
            </a:r>
            <a:r>
              <a:rPr lang="en-US" altLang="ko-KR" sz="2000" dirty="0" smtClean="0">
                <a:latin typeface="+mn-ea"/>
              </a:rPr>
              <a:t/>
            </a:r>
            <a:br>
              <a:rPr lang="en-US" altLang="ko-KR" sz="2000" dirty="0" smtClean="0">
                <a:latin typeface="+mn-ea"/>
              </a:rPr>
            </a:br>
            <a:r>
              <a:rPr lang="en-US" altLang="ko-K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- </a:t>
            </a:r>
            <a:r>
              <a:rPr lang="ko-KR" altLang="en-US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페이스북에서</a:t>
            </a:r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제공하는 </a:t>
            </a:r>
            <a:r>
              <a:rPr lang="ko-KR" altLang="en-US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빅데이터</a:t>
            </a:r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툴을</a:t>
            </a:r>
            <a:r>
              <a:rPr lang="en-US" altLang="ko-K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</a:t>
            </a:r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이용하여 효율적인 운영과 전략수립 가능</a:t>
            </a:r>
            <a:endParaRPr lang="ko-KR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118092" y="537746"/>
            <a:ext cx="1840568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[</a:t>
            </a:r>
            <a:r>
              <a:rPr lang="ko-KR" alt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페이스북</a:t>
            </a: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특장점</a:t>
            </a:r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]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680" y="506968"/>
            <a:ext cx="35317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병원매출 올리는 절대 마케팅</a:t>
            </a:r>
            <a:endParaRPr lang="ko-KR" altLang="en-US" sz="2000" b="1" i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70836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18680" y="39135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83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8680" y="100817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70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2"/>
          <p:cNvSpPr txBox="1"/>
          <p:nvPr/>
        </p:nvSpPr>
        <p:spPr>
          <a:xfrm>
            <a:off x="10404445" y="188766"/>
            <a:ext cx="200055" cy="916134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o-KR" altLang="en-US" sz="1300" dirty="0" smtClean="0">
                <a:solidFill>
                  <a:srgbClr val="FFFFFF"/>
                </a:solidFill>
                <a:latin typeface="Arial Unicode MS"/>
                <a:cs typeface="Arial Unicode MS"/>
              </a:rPr>
              <a:t>의료 </a:t>
            </a:r>
            <a:r>
              <a:rPr sz="1300" dirty="0" err="1" smtClean="0">
                <a:solidFill>
                  <a:srgbClr val="FFFFFF"/>
                </a:solidFill>
                <a:latin typeface="Arial Unicode MS"/>
                <a:cs typeface="Arial Unicode MS"/>
              </a:rPr>
              <a:t>마케팅</a:t>
            </a:r>
            <a:endParaRPr sz="1300" dirty="0">
              <a:latin typeface="Arial Unicode MS"/>
              <a:cs typeface="Arial Unicode MS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768115" y="7267386"/>
            <a:ext cx="3155031" cy="2086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756" dirty="0">
                <a:solidFill>
                  <a:schemeClr val="tx1">
                    <a:lumMod val="50000"/>
                    <a:lumOff val="50000"/>
                  </a:schemeClr>
                </a:solidFill>
                <a:latin typeface="AvantGarde Bk BT" panose="020B0402020202020204" pitchFamily="34" charset="0"/>
              </a:rPr>
              <a:t>Copyright ⓒ 2016 RE&amp;COMMUNICATION CO., Ltd. All rights reserved.</a:t>
            </a:r>
            <a:endParaRPr lang="ko-KR" altLang="en-US" sz="756" dirty="0">
              <a:solidFill>
                <a:schemeClr val="tx1">
                  <a:lumMod val="50000"/>
                  <a:lumOff val="50000"/>
                </a:schemeClr>
              </a:solidFill>
              <a:latin typeface="AvantGarde Bk BT" panose="020B0402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42100" y="537746"/>
            <a:ext cx="3603872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[</a:t>
            </a:r>
            <a:r>
              <a:rPr lang="ko-KR" alt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페이스북</a:t>
            </a: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광고홍보 마케팅 진행과정</a:t>
            </a:r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]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10" name="직선 연결선 62"/>
          <p:cNvCxnSpPr/>
          <p:nvPr/>
        </p:nvCxnSpPr>
        <p:spPr>
          <a:xfrm flipV="1">
            <a:off x="2635389" y="2363192"/>
            <a:ext cx="4552544" cy="158561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1415760" y="5407736"/>
            <a:ext cx="2387456" cy="627864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ko-KR" altLang="en-US" sz="1200" dirty="0" err="1" smtClean="0">
                <a:latin typeface="굴림" pitchFamily="50" charset="-127"/>
                <a:ea typeface="굴림" pitchFamily="50" charset="-127"/>
                <a:cs typeface="Tahoma" pitchFamily="34" charset="0"/>
              </a:rPr>
              <a:t>페이스북을</a:t>
            </a:r>
            <a:r>
              <a:rPr lang="ko-KR" altLang="en-US" sz="1200" dirty="0" smtClean="0">
                <a:latin typeface="굴림" pitchFamily="50" charset="-127"/>
                <a:ea typeface="굴림" pitchFamily="50" charset="-127"/>
                <a:cs typeface="Tahoma" pitchFamily="34" charset="0"/>
              </a:rPr>
              <a:t> 통한 </a:t>
            </a:r>
            <a:r>
              <a:rPr lang="ko-KR" altLang="en-US" sz="1200" dirty="0" err="1" smtClean="0">
                <a:latin typeface="굴림" pitchFamily="50" charset="-127"/>
                <a:ea typeface="굴림" pitchFamily="50" charset="-127"/>
                <a:cs typeface="Tahoma" pitchFamily="34" charset="0"/>
              </a:rPr>
              <a:t>컨텐츠</a:t>
            </a:r>
            <a:r>
              <a:rPr lang="ko-KR" altLang="en-US" sz="1200" dirty="0" smtClean="0">
                <a:latin typeface="굴림" pitchFamily="50" charset="-127"/>
                <a:ea typeface="굴림" pitchFamily="50" charset="-127"/>
                <a:cs typeface="Tahoma" pitchFamily="34" charset="0"/>
              </a:rPr>
              <a:t> 스토리</a:t>
            </a:r>
            <a:r>
              <a:rPr lang="en-US" altLang="ko-KR" sz="1200" dirty="0" smtClean="0">
                <a:latin typeface="굴림" pitchFamily="50" charset="-127"/>
                <a:ea typeface="굴림" pitchFamily="50" charset="-127"/>
                <a:cs typeface="Tahoma" pitchFamily="34" charset="0"/>
              </a:rPr>
              <a:t> </a:t>
            </a:r>
          </a:p>
          <a:p>
            <a:pPr marL="0" indent="0">
              <a:defRPr/>
            </a:pPr>
            <a:r>
              <a:rPr lang="ko-KR" altLang="en-US" sz="1200" dirty="0" smtClean="0">
                <a:latin typeface="굴림" pitchFamily="50" charset="-127"/>
                <a:ea typeface="굴림" pitchFamily="50" charset="-127"/>
                <a:cs typeface="Tahoma" pitchFamily="34" charset="0"/>
              </a:rPr>
              <a:t>마케팅과 </a:t>
            </a:r>
            <a:r>
              <a:rPr lang="ko-KR" altLang="en-US" sz="1200" dirty="0" err="1" smtClean="0">
                <a:latin typeface="굴림" pitchFamily="50" charset="-127"/>
                <a:ea typeface="굴림" pitchFamily="50" charset="-127"/>
                <a:cs typeface="Tahoma" pitchFamily="34" charset="0"/>
              </a:rPr>
              <a:t>네이티브</a:t>
            </a:r>
            <a:r>
              <a:rPr lang="ko-KR" altLang="en-US" sz="1200" dirty="0" smtClean="0">
                <a:latin typeface="굴림" pitchFamily="50" charset="-127"/>
                <a:ea typeface="굴림" pitchFamily="50" charset="-127"/>
                <a:cs typeface="Tahoma" pitchFamily="34" charset="0"/>
              </a:rPr>
              <a:t> 광고를 통한</a:t>
            </a:r>
            <a:endParaRPr lang="en-US" altLang="ko-KR" sz="1200" dirty="0" smtClean="0">
              <a:latin typeface="굴림" pitchFamily="50" charset="-127"/>
              <a:ea typeface="굴림" pitchFamily="50" charset="-127"/>
              <a:cs typeface="Tahoma" pitchFamily="34" charset="0"/>
            </a:endParaRPr>
          </a:p>
          <a:p>
            <a:pPr marL="0" indent="0">
              <a:defRPr/>
            </a:pPr>
            <a:r>
              <a:rPr lang="ko-KR" altLang="en-US" sz="1200" dirty="0" smtClean="0">
                <a:latin typeface="굴림" pitchFamily="50" charset="-127"/>
                <a:ea typeface="굴림" pitchFamily="50" charset="-127"/>
                <a:cs typeface="Tahoma" pitchFamily="34" charset="0"/>
              </a:rPr>
              <a:t>브랜드와 상품에 대한 인지도 향상</a:t>
            </a:r>
            <a:endParaRPr lang="en-US" sz="1200" dirty="0">
              <a:latin typeface="굴림" pitchFamily="50" charset="-127"/>
              <a:ea typeface="굴림" pitchFamily="50" charset="-127"/>
              <a:cs typeface="Tahoma" pitchFamily="34" charset="0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>
          <a:xfrm>
            <a:off x="1370572" y="5003141"/>
            <a:ext cx="4110600" cy="304699"/>
          </a:xfrm>
          <a:prstGeom prst="rect">
            <a:avLst/>
          </a:prstGeom>
          <a:noFill/>
          <a:effectLst/>
        </p:spPr>
        <p:txBody>
          <a:bodyPr wrap="square" lIns="0" tIns="0" rIns="0" bIns="0" anchor="ctr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1270" h="1270"/>
              <a:contourClr>
                <a:schemeClr val="accent4">
                  <a:alpha val="95000"/>
                </a:schemeClr>
              </a:contourClr>
            </a:sp3d>
          </a:bodyPr>
          <a:lstStyle>
            <a:defPPr>
              <a:defRPr lang="ko-KR"/>
            </a:defPPr>
            <a:lvl2pPr marL="0" lvl="1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kumimoji="0" sz="1600" b="1">
                <a:ln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2pPr>
          </a:lstStyle>
          <a:p>
            <a:pPr lvl="1"/>
            <a:r>
              <a:rPr lang="en-US" altLang="ko-KR" sz="18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ahoma" pitchFamily="34" charset="0"/>
              </a:rPr>
              <a:t>1. </a:t>
            </a:r>
            <a:r>
              <a:rPr lang="ko-KR" altLang="en-US" sz="18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ahoma" pitchFamily="34" charset="0"/>
              </a:rPr>
              <a:t>브랜딩</a:t>
            </a:r>
            <a:endParaRPr lang="en-US" altLang="ko-KR" sz="1800" dirty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Tahoma" pitchFamily="34" charset="0"/>
            </a:endParaRP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4142296" y="4699442"/>
            <a:ext cx="2055301" cy="406265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ko-KR" altLang="en-US" sz="1200" dirty="0" smtClean="0">
                <a:latin typeface="굴림" pitchFamily="50" charset="-127"/>
                <a:ea typeface="굴림" pitchFamily="50" charset="-127"/>
                <a:cs typeface="Tahoma" pitchFamily="34" charset="0"/>
              </a:rPr>
              <a:t>유저들의 좋아요</a:t>
            </a:r>
            <a:r>
              <a:rPr lang="en-US" altLang="ko-KR" sz="1200" dirty="0" smtClean="0">
                <a:latin typeface="굴림" pitchFamily="50" charset="-127"/>
                <a:ea typeface="굴림" pitchFamily="50" charset="-127"/>
                <a:cs typeface="Tahoma" pitchFamily="34" charset="0"/>
              </a:rPr>
              <a:t>, </a:t>
            </a:r>
            <a:r>
              <a:rPr lang="ko-KR" altLang="en-US" sz="1200" dirty="0" smtClean="0">
                <a:latin typeface="굴림" pitchFamily="50" charset="-127"/>
                <a:ea typeface="굴림" pitchFamily="50" charset="-127"/>
                <a:cs typeface="Tahoma" pitchFamily="34" charset="0"/>
              </a:rPr>
              <a:t>공감</a:t>
            </a:r>
            <a:r>
              <a:rPr lang="en-US" altLang="ko-KR" sz="1200" dirty="0" smtClean="0">
                <a:latin typeface="굴림" pitchFamily="50" charset="-127"/>
                <a:ea typeface="굴림" pitchFamily="50" charset="-127"/>
                <a:cs typeface="Tahoma" pitchFamily="34" charset="0"/>
              </a:rPr>
              <a:t>, </a:t>
            </a:r>
          </a:p>
          <a:p>
            <a:pPr marL="0" indent="0">
              <a:defRPr/>
            </a:pPr>
            <a:r>
              <a:rPr lang="ko-KR" altLang="en-US" sz="1200" dirty="0" smtClean="0">
                <a:latin typeface="굴림" pitchFamily="50" charset="-127"/>
                <a:ea typeface="굴림" pitchFamily="50" charset="-127"/>
                <a:cs typeface="Tahoma" pitchFamily="34" charset="0"/>
              </a:rPr>
              <a:t>공유를 통한 확산효과</a:t>
            </a:r>
            <a:endParaRPr lang="en-US" sz="1200" dirty="0">
              <a:latin typeface="굴림" pitchFamily="50" charset="-127"/>
              <a:ea typeface="굴림" pitchFamily="50" charset="-127"/>
              <a:cs typeface="Tahoma" pitchFamily="34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4078016" y="4263478"/>
            <a:ext cx="2088232" cy="304699"/>
          </a:xfrm>
          <a:prstGeom prst="rect">
            <a:avLst/>
          </a:prstGeom>
          <a:noFill/>
          <a:effectLst/>
        </p:spPr>
        <p:txBody>
          <a:bodyPr wrap="square" lIns="0" tIns="0" rIns="0" bIns="0" anchor="ctr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1270" h="1270"/>
              <a:contourClr>
                <a:schemeClr val="accent4">
                  <a:alpha val="95000"/>
                </a:schemeClr>
              </a:contourClr>
            </a:sp3d>
          </a:bodyPr>
          <a:lstStyle>
            <a:defPPr>
              <a:defRPr lang="ko-KR"/>
            </a:defPPr>
            <a:lvl2pPr marL="0" lvl="1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kumimoji="0" sz="1600" b="1">
                <a:ln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2pPr>
          </a:lstStyle>
          <a:p>
            <a:pPr lvl="1"/>
            <a:r>
              <a:rPr lang="en-US" altLang="ko-KR" sz="18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ahoma" pitchFamily="34" charset="0"/>
              </a:rPr>
              <a:t>2. </a:t>
            </a:r>
            <a:r>
              <a:rPr lang="ko-KR" altLang="en-US" sz="18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ahoma" pitchFamily="34" charset="0"/>
              </a:rPr>
              <a:t>공감과 공유</a:t>
            </a:r>
            <a:endParaRPr lang="en-US" altLang="ko-KR" sz="1800" dirty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Tahoma" pitchFamily="34" charset="0"/>
            </a:endParaRP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 bwMode="auto">
          <a:xfrm>
            <a:off x="7027878" y="3927463"/>
            <a:ext cx="2103930" cy="812530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ko-KR" altLang="en-US" sz="1200" dirty="0" smtClean="0">
                <a:latin typeface="굴림" pitchFamily="50" charset="-127"/>
                <a:ea typeface="굴림" pitchFamily="50" charset="-127"/>
                <a:cs typeface="Tahoma" pitchFamily="34" charset="0"/>
              </a:rPr>
              <a:t>잠재고객과 가망고객 변화 및 참여유도</a:t>
            </a:r>
            <a:endParaRPr lang="en-US" altLang="ko-KR" sz="1200" dirty="0" smtClean="0">
              <a:latin typeface="굴림" pitchFamily="50" charset="-127"/>
              <a:ea typeface="굴림" pitchFamily="50" charset="-127"/>
              <a:cs typeface="Tahoma" pitchFamily="34" charset="0"/>
            </a:endParaRPr>
          </a:p>
          <a:p>
            <a:pPr marL="0" indent="0">
              <a:defRPr/>
            </a:pPr>
            <a:r>
              <a:rPr lang="ko-KR" altLang="en-US" sz="1200" dirty="0" smtClean="0">
                <a:latin typeface="굴림" pitchFamily="50" charset="-127"/>
                <a:ea typeface="굴림" pitchFamily="50" charset="-127"/>
                <a:cs typeface="Tahoma" pitchFamily="34" charset="0"/>
              </a:rPr>
              <a:t>브랜드 </a:t>
            </a:r>
            <a:r>
              <a:rPr lang="ko-KR" altLang="en-US" sz="1200" dirty="0" err="1" smtClean="0">
                <a:latin typeface="굴림" pitchFamily="50" charset="-127"/>
                <a:ea typeface="굴림" pitchFamily="50" charset="-127"/>
                <a:cs typeface="Tahoma" pitchFamily="34" charset="0"/>
              </a:rPr>
              <a:t>검색량</a:t>
            </a:r>
            <a:r>
              <a:rPr lang="ko-KR" altLang="en-US" sz="1200" dirty="0" smtClean="0">
                <a:latin typeface="굴림" pitchFamily="50" charset="-127"/>
                <a:ea typeface="굴림" pitchFamily="50" charset="-127"/>
                <a:cs typeface="Tahoma" pitchFamily="34" charset="0"/>
              </a:rPr>
              <a:t> 확산 및 </a:t>
            </a:r>
            <a:endParaRPr lang="en-US" altLang="ko-KR" sz="1200" dirty="0" smtClean="0">
              <a:latin typeface="굴림" pitchFamily="50" charset="-127"/>
              <a:ea typeface="굴림" pitchFamily="50" charset="-127"/>
              <a:cs typeface="Tahoma" pitchFamily="34" charset="0"/>
            </a:endParaRPr>
          </a:p>
          <a:p>
            <a:pPr marL="0" indent="0">
              <a:defRPr/>
            </a:pPr>
            <a:r>
              <a:rPr lang="ko-KR" altLang="en-US" sz="1200" dirty="0" smtClean="0">
                <a:latin typeface="굴림" pitchFamily="50" charset="-127"/>
                <a:ea typeface="굴림" pitchFamily="50" charset="-127"/>
                <a:cs typeface="Tahoma" pitchFamily="34" charset="0"/>
              </a:rPr>
              <a:t>참여율 높임</a:t>
            </a:r>
            <a:endParaRPr lang="en-US" sz="1200" dirty="0">
              <a:latin typeface="굴림" pitchFamily="50" charset="-127"/>
              <a:ea typeface="굴림" pitchFamily="50" charset="-127"/>
              <a:cs typeface="Tahoma" pitchFamily="34" charset="0"/>
            </a:endParaRP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>
          <a:xfrm>
            <a:off x="7027877" y="3628614"/>
            <a:ext cx="1728192" cy="304699"/>
          </a:xfrm>
          <a:prstGeom prst="rect">
            <a:avLst/>
          </a:prstGeom>
          <a:noFill/>
          <a:effectLst/>
        </p:spPr>
        <p:txBody>
          <a:bodyPr wrap="square" lIns="0" tIns="0" rIns="0" bIns="0" anchor="ctr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1270" h="1270"/>
              <a:contourClr>
                <a:schemeClr val="accent4">
                  <a:alpha val="95000"/>
                </a:schemeClr>
              </a:contourClr>
            </a:sp3d>
          </a:bodyPr>
          <a:lstStyle>
            <a:defPPr>
              <a:defRPr lang="ko-KR"/>
            </a:defPPr>
            <a:lvl2pPr marL="0" lvl="1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kumimoji="0" sz="1600" b="1">
                <a:ln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2pPr>
          </a:lstStyle>
          <a:p>
            <a:pPr lvl="1"/>
            <a:r>
              <a:rPr lang="en-US" altLang="ko-KR" sz="18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ahoma" pitchFamily="34" charset="0"/>
              </a:rPr>
              <a:t>3. </a:t>
            </a:r>
            <a:r>
              <a:rPr lang="ko-KR" altLang="en-US" sz="18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Tahoma" pitchFamily="34" charset="0"/>
              </a:rPr>
              <a:t>참여 유도</a:t>
            </a:r>
            <a:endParaRPr lang="en-US" altLang="ko-KR" sz="1800" dirty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Tahoma" pitchFamily="34" charset="0"/>
            </a:endParaRPr>
          </a:p>
        </p:txBody>
      </p:sp>
      <p:cxnSp>
        <p:nvCxnSpPr>
          <p:cNvPr id="19" name="직선 연결선 62"/>
          <p:cNvCxnSpPr/>
          <p:nvPr/>
        </p:nvCxnSpPr>
        <p:spPr>
          <a:xfrm flipV="1">
            <a:off x="2635389" y="2334526"/>
            <a:ext cx="4552544" cy="158561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그룹 50"/>
          <p:cNvGrpSpPr/>
          <p:nvPr/>
        </p:nvGrpSpPr>
        <p:grpSpPr>
          <a:xfrm>
            <a:off x="1370572" y="3144282"/>
            <a:ext cx="1499598" cy="1499598"/>
            <a:chOff x="3705101" y="3260057"/>
            <a:chExt cx="1735200" cy="1735200"/>
          </a:xfrm>
          <a:solidFill>
            <a:schemeClr val="bg1"/>
          </a:solidFill>
        </p:grpSpPr>
        <p:sp>
          <p:nvSpPr>
            <p:cNvPr id="21" name="모서리가 둥근 직사각형 51"/>
            <p:cNvSpPr/>
            <p:nvPr/>
          </p:nvSpPr>
          <p:spPr>
            <a:xfrm>
              <a:off x="3705101" y="3261461"/>
              <a:ext cx="1733798" cy="1733796"/>
            </a:xfrm>
            <a:prstGeom prst="roundRect">
              <a:avLst/>
            </a:prstGeom>
            <a:grpFill/>
            <a:ln w="3175">
              <a:solidFill>
                <a:schemeClr val="bg1">
                  <a:lumMod val="75000"/>
                </a:schemeClr>
              </a:solidFill>
            </a:ln>
            <a:effectLst>
              <a:outerShdw blurRad="508000" dist="292100" dir="5400000" sx="95000" sy="95000" algn="t" rotWithShape="0">
                <a:prstClr val="black">
                  <a:alpha val="8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2" name="모서리가 둥근 직사각형 52"/>
            <p:cNvSpPr/>
            <p:nvPr/>
          </p:nvSpPr>
          <p:spPr>
            <a:xfrm>
              <a:off x="3705101" y="3260057"/>
              <a:ext cx="1735200" cy="1735200"/>
            </a:xfrm>
            <a:prstGeom prst="roundRect">
              <a:avLst/>
            </a:prstGeom>
            <a:grp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dirty="0" err="1" smtClean="0">
                  <a:solidFill>
                    <a:schemeClr val="tx1"/>
                  </a:solidFill>
                  <a:latin typeface="+mn-ea"/>
                </a:rPr>
                <a:t>컨텐츠스토리</a:t>
              </a:r>
              <a:endParaRPr lang="ko-KR" altLang="en-US" sz="1600" b="1" dirty="0" smtClean="0">
                <a:solidFill>
                  <a:schemeClr val="tx1"/>
                </a:solidFill>
                <a:latin typeface="+mn-ea"/>
              </a:endParaRPr>
            </a:p>
            <a:p>
              <a:pPr algn="ctr"/>
              <a:r>
                <a:rPr lang="en-US" altLang="ko-KR" sz="1600" b="1" dirty="0" smtClean="0">
                  <a:solidFill>
                    <a:schemeClr val="tx1"/>
                  </a:solidFill>
                  <a:latin typeface="+mn-ea"/>
                </a:rPr>
                <a:t>(</a:t>
              </a:r>
              <a:r>
                <a:rPr lang="ko-KR" altLang="en-US" sz="1600" b="1" dirty="0" err="1" smtClean="0">
                  <a:solidFill>
                    <a:schemeClr val="tx1"/>
                  </a:solidFill>
                  <a:latin typeface="+mn-ea"/>
                </a:rPr>
                <a:t>브랜딩</a:t>
              </a:r>
              <a:r>
                <a:rPr lang="en-US" altLang="ko-KR" sz="1600" b="1" dirty="0" smtClean="0">
                  <a:solidFill>
                    <a:schemeClr val="tx1"/>
                  </a:solidFill>
                  <a:latin typeface="+mn-ea"/>
                </a:rPr>
                <a:t>)</a:t>
              </a:r>
              <a:endParaRPr lang="ko-KR" altLang="en-US" sz="16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grpSp>
        <p:nvGrpSpPr>
          <p:cNvPr id="23" name="그룹 53"/>
          <p:cNvGrpSpPr/>
          <p:nvPr/>
        </p:nvGrpSpPr>
        <p:grpSpPr>
          <a:xfrm>
            <a:off x="4142296" y="2373278"/>
            <a:ext cx="1499598" cy="1499598"/>
            <a:chOff x="3705101" y="3260057"/>
            <a:chExt cx="1735200" cy="1735200"/>
          </a:xfrm>
          <a:solidFill>
            <a:schemeClr val="bg1"/>
          </a:solidFill>
        </p:grpSpPr>
        <p:sp>
          <p:nvSpPr>
            <p:cNvPr id="24" name="모서리가 둥근 직사각형 54"/>
            <p:cNvSpPr/>
            <p:nvPr/>
          </p:nvSpPr>
          <p:spPr>
            <a:xfrm>
              <a:off x="3705101" y="3261461"/>
              <a:ext cx="1733798" cy="1733796"/>
            </a:xfrm>
            <a:prstGeom prst="roundRect">
              <a:avLst/>
            </a:prstGeom>
            <a:grpFill/>
            <a:ln w="3175">
              <a:solidFill>
                <a:schemeClr val="bg1">
                  <a:lumMod val="75000"/>
                </a:schemeClr>
              </a:solidFill>
            </a:ln>
            <a:effectLst>
              <a:outerShdw blurRad="508000" dist="292100" dir="5400000" sx="95000" sy="95000" algn="t" rotWithShape="0">
                <a:prstClr val="black">
                  <a:alpha val="8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5" name="모서리가 둥근 직사각형 55"/>
            <p:cNvSpPr/>
            <p:nvPr/>
          </p:nvSpPr>
          <p:spPr>
            <a:xfrm>
              <a:off x="3705101" y="3260057"/>
              <a:ext cx="1735200" cy="1735200"/>
            </a:xfrm>
            <a:prstGeom prst="roundRect">
              <a:avLst/>
            </a:prstGeom>
            <a:grp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좋아요</a:t>
              </a:r>
              <a:endParaRPr lang="en-US" altLang="ko-KR" sz="1600" b="1" dirty="0" smtClean="0">
                <a:solidFill>
                  <a:schemeClr val="tx1"/>
                </a:solidFill>
                <a:latin typeface="+mn-ea"/>
              </a:endParaRPr>
            </a:p>
            <a:p>
              <a:pPr algn="ctr"/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공감</a:t>
              </a:r>
              <a:r>
                <a:rPr lang="en-US" altLang="ko-KR" sz="1600" b="1" dirty="0" smtClean="0">
                  <a:solidFill>
                    <a:schemeClr val="tx1"/>
                  </a:solidFill>
                  <a:latin typeface="+mn-ea"/>
                </a:rPr>
                <a:t>,</a:t>
              </a:r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공유</a:t>
              </a:r>
            </a:p>
          </p:txBody>
        </p:sp>
      </p:grpSp>
      <p:grpSp>
        <p:nvGrpSpPr>
          <p:cNvPr id="26" name="그룹 56"/>
          <p:cNvGrpSpPr/>
          <p:nvPr/>
        </p:nvGrpSpPr>
        <p:grpSpPr>
          <a:xfrm>
            <a:off x="6914020" y="1646696"/>
            <a:ext cx="1499598" cy="1499598"/>
            <a:chOff x="3705101" y="3260057"/>
            <a:chExt cx="1735200" cy="1735200"/>
          </a:xfrm>
          <a:solidFill>
            <a:schemeClr val="bg1"/>
          </a:solidFill>
        </p:grpSpPr>
        <p:sp>
          <p:nvSpPr>
            <p:cNvPr id="27" name="모서리가 둥근 직사각형 57"/>
            <p:cNvSpPr/>
            <p:nvPr/>
          </p:nvSpPr>
          <p:spPr>
            <a:xfrm>
              <a:off x="3705101" y="3261461"/>
              <a:ext cx="1733798" cy="1733796"/>
            </a:xfrm>
            <a:prstGeom prst="roundRect">
              <a:avLst/>
            </a:prstGeom>
            <a:grpFill/>
            <a:ln w="3175">
              <a:solidFill>
                <a:schemeClr val="bg1">
                  <a:lumMod val="75000"/>
                </a:schemeClr>
              </a:solidFill>
            </a:ln>
            <a:effectLst>
              <a:outerShdw blurRad="508000" dist="292100" dir="5400000" sx="95000" sy="95000" algn="t" rotWithShape="0">
                <a:prstClr val="black">
                  <a:alpha val="8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8" name="모서리가 둥근 직사각형 58"/>
            <p:cNvSpPr/>
            <p:nvPr/>
          </p:nvSpPr>
          <p:spPr>
            <a:xfrm>
              <a:off x="3705101" y="3260057"/>
              <a:ext cx="1735200" cy="1735200"/>
            </a:xfrm>
            <a:prstGeom prst="roundRect">
              <a:avLst/>
            </a:prstGeom>
            <a:grp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참여</a:t>
              </a:r>
              <a:endParaRPr lang="en-US" altLang="ko-KR" sz="1600" b="1" dirty="0" smtClean="0">
                <a:solidFill>
                  <a:schemeClr val="tx1"/>
                </a:solidFill>
                <a:latin typeface="+mn-ea"/>
              </a:endParaRPr>
            </a:p>
            <a:p>
              <a:pPr algn="ctr"/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유입 및 확산</a:t>
              </a:r>
              <a:endParaRPr lang="ko-KR" altLang="en-US" sz="16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9187" y="2521520"/>
            <a:ext cx="357215" cy="317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518680" y="506968"/>
            <a:ext cx="35317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병원매출 올리는 절대 마케팅</a:t>
            </a:r>
            <a:endParaRPr lang="ko-KR" altLang="en-US" sz="2000" b="1" i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0202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18680" y="39135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83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8680" y="100817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70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2"/>
          <p:cNvSpPr txBox="1"/>
          <p:nvPr/>
        </p:nvSpPr>
        <p:spPr>
          <a:xfrm>
            <a:off x="10404445" y="188766"/>
            <a:ext cx="200055" cy="916134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o-KR" altLang="en-US" sz="1300" dirty="0" smtClean="0">
                <a:solidFill>
                  <a:srgbClr val="FFFFFF"/>
                </a:solidFill>
                <a:latin typeface="Arial Unicode MS"/>
                <a:cs typeface="Arial Unicode MS"/>
              </a:rPr>
              <a:t>의료 </a:t>
            </a:r>
            <a:r>
              <a:rPr sz="1300" dirty="0" err="1" smtClean="0">
                <a:solidFill>
                  <a:srgbClr val="FFFFFF"/>
                </a:solidFill>
                <a:latin typeface="Arial Unicode MS"/>
                <a:cs typeface="Arial Unicode MS"/>
              </a:rPr>
              <a:t>마케팅</a:t>
            </a:r>
            <a:endParaRPr sz="1300" dirty="0">
              <a:latin typeface="Arial Unicode MS"/>
              <a:cs typeface="Arial Unicode MS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768115" y="7267386"/>
            <a:ext cx="3155031" cy="2086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756" dirty="0">
                <a:solidFill>
                  <a:schemeClr val="tx1">
                    <a:lumMod val="50000"/>
                    <a:lumOff val="50000"/>
                  </a:schemeClr>
                </a:solidFill>
                <a:latin typeface="AvantGarde Bk BT" panose="020B0402020202020204" pitchFamily="34" charset="0"/>
              </a:rPr>
              <a:t>Copyright ⓒ 2016 RE&amp;COMMUNICATION CO., Ltd. All rights reserved.</a:t>
            </a:r>
            <a:endParaRPr lang="ko-KR" altLang="en-US" sz="756" dirty="0">
              <a:solidFill>
                <a:schemeClr val="tx1">
                  <a:lumMod val="50000"/>
                  <a:lumOff val="50000"/>
                </a:schemeClr>
              </a:solidFill>
              <a:latin typeface="AvantGarde Bk BT" panose="020B0402020202020204" pitchFamily="34" charset="0"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4455" y="1800225"/>
            <a:ext cx="2376264" cy="4571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" name="그룹 10"/>
          <p:cNvGrpSpPr/>
          <p:nvPr/>
        </p:nvGrpSpPr>
        <p:grpSpPr>
          <a:xfrm>
            <a:off x="7339146" y="2222810"/>
            <a:ext cx="2131932" cy="3692215"/>
            <a:chOff x="5270500" y="1343025"/>
            <a:chExt cx="2401330" cy="4713808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70500" y="1343025"/>
              <a:ext cx="2401330" cy="4269032"/>
            </a:xfrm>
            <a:prstGeom prst="rect">
              <a:avLst/>
            </a:prstGeom>
          </p:spPr>
        </p:pic>
        <p:pic>
          <p:nvPicPr>
            <p:cNvPr id="6" name="그림 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1372"/>
            <a:stretch/>
          </p:blipFill>
          <p:spPr>
            <a:xfrm>
              <a:off x="5270500" y="4834708"/>
              <a:ext cx="2401330" cy="1222125"/>
            </a:xfrm>
            <a:prstGeom prst="rect">
              <a:avLst/>
            </a:prstGeom>
          </p:spPr>
        </p:pic>
      </p:grpSp>
      <p:sp>
        <p:nvSpPr>
          <p:cNvPr id="14" name="직사각형 13"/>
          <p:cNvSpPr/>
          <p:nvPr/>
        </p:nvSpPr>
        <p:spPr>
          <a:xfrm>
            <a:off x="7404100" y="2867025"/>
            <a:ext cx="228600" cy="228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7696918" y="2856304"/>
            <a:ext cx="717446" cy="1173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7416800" y="3466793"/>
            <a:ext cx="1577668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0" y="1793773"/>
            <a:ext cx="5570172" cy="4376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062" y="2941179"/>
            <a:ext cx="2686664" cy="3215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705876" y="5315874"/>
            <a:ext cx="533400" cy="5727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2070100" y="3327298"/>
            <a:ext cx="457200" cy="1524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8636606" y="537746"/>
            <a:ext cx="1152880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[</a:t>
            </a:r>
            <a:r>
              <a:rPr lang="ko-KR" alt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페이스북</a:t>
            </a:r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]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58115" y="6536293"/>
            <a:ext cx="8819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[PC </a:t>
            </a:r>
            <a:r>
              <a:rPr lang="ko-KR" altLang="en-US" sz="1400" dirty="0" smtClean="0"/>
              <a:t>화면</a:t>
            </a:r>
            <a:r>
              <a:rPr lang="en-US" altLang="ko-KR" sz="1400" dirty="0" smtClean="0"/>
              <a:t>]</a:t>
            </a:r>
            <a:endParaRPr lang="ko-KR" altLang="en-US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7785100" y="6536293"/>
            <a:ext cx="12314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[</a:t>
            </a:r>
            <a:r>
              <a:rPr lang="ko-KR" altLang="en-US" sz="1400" dirty="0" err="1" smtClean="0"/>
              <a:t>모바일</a:t>
            </a:r>
            <a:r>
              <a:rPr lang="ko-KR" altLang="en-US" sz="1400" dirty="0" smtClean="0"/>
              <a:t> 화면</a:t>
            </a:r>
            <a:r>
              <a:rPr lang="en-US" altLang="ko-KR" sz="1400" dirty="0" smtClean="0"/>
              <a:t>]</a:t>
            </a:r>
            <a:endParaRPr lang="ko-KR" altLang="en-US" sz="1400" dirty="0"/>
          </a:p>
        </p:txBody>
      </p:sp>
      <p:grpSp>
        <p:nvGrpSpPr>
          <p:cNvPr id="21" name="그룹 20"/>
          <p:cNvGrpSpPr/>
          <p:nvPr/>
        </p:nvGrpSpPr>
        <p:grpSpPr>
          <a:xfrm>
            <a:off x="1841500" y="3851403"/>
            <a:ext cx="2596226" cy="2261785"/>
            <a:chOff x="3213698" y="3894725"/>
            <a:chExt cx="2131932" cy="2261785"/>
          </a:xfrm>
        </p:grpSpPr>
        <p:pic>
          <p:nvPicPr>
            <p:cNvPr id="25" name="그림 2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2778"/>
            <a:stretch/>
          </p:blipFill>
          <p:spPr>
            <a:xfrm>
              <a:off x="3213698" y="3894725"/>
              <a:ext cx="2131932" cy="1913401"/>
            </a:xfrm>
            <a:prstGeom prst="rect">
              <a:avLst/>
            </a:prstGeom>
          </p:spPr>
        </p:pic>
        <p:pic>
          <p:nvPicPr>
            <p:cNvPr id="26" name="그림 2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1372"/>
            <a:stretch/>
          </p:blipFill>
          <p:spPr>
            <a:xfrm>
              <a:off x="3213698" y="5199248"/>
              <a:ext cx="2131932" cy="957262"/>
            </a:xfrm>
            <a:prstGeom prst="rect">
              <a:avLst/>
            </a:prstGeom>
          </p:spPr>
        </p:pic>
      </p:grpSp>
      <p:sp>
        <p:nvSpPr>
          <p:cNvPr id="27" name="직사각형 26"/>
          <p:cNvSpPr/>
          <p:nvPr/>
        </p:nvSpPr>
        <p:spPr>
          <a:xfrm>
            <a:off x="705876" y="3382067"/>
            <a:ext cx="830824" cy="5999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518680" y="506968"/>
            <a:ext cx="35317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병원매출 올리는 절대 마케팅</a:t>
            </a:r>
            <a:endParaRPr lang="ko-KR" altLang="en-US" sz="2000" b="1" i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0562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1495425"/>
            <a:ext cx="10693400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object 3"/>
          <p:cNvSpPr/>
          <p:nvPr/>
        </p:nvSpPr>
        <p:spPr>
          <a:xfrm>
            <a:off x="518680" y="39135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83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8680" y="100817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70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2"/>
          <p:cNvSpPr txBox="1"/>
          <p:nvPr/>
        </p:nvSpPr>
        <p:spPr>
          <a:xfrm>
            <a:off x="10404445" y="188766"/>
            <a:ext cx="200055" cy="916134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o-KR" altLang="en-US" sz="1300" dirty="0" smtClean="0">
                <a:solidFill>
                  <a:srgbClr val="FFFFFF"/>
                </a:solidFill>
                <a:latin typeface="Arial Unicode MS"/>
                <a:cs typeface="Arial Unicode MS"/>
              </a:rPr>
              <a:t>의료 </a:t>
            </a:r>
            <a:r>
              <a:rPr sz="1300" dirty="0" err="1" smtClean="0">
                <a:solidFill>
                  <a:srgbClr val="FFFFFF"/>
                </a:solidFill>
                <a:latin typeface="Arial Unicode MS"/>
                <a:cs typeface="Arial Unicode MS"/>
              </a:rPr>
              <a:t>마케팅</a:t>
            </a:r>
            <a:endParaRPr sz="1300" dirty="0">
              <a:latin typeface="Arial Unicode MS"/>
              <a:cs typeface="Arial Unicode MS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768115" y="7267386"/>
            <a:ext cx="3155031" cy="2086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756" dirty="0">
                <a:solidFill>
                  <a:schemeClr val="tx1">
                    <a:lumMod val="50000"/>
                    <a:lumOff val="50000"/>
                  </a:schemeClr>
                </a:solidFill>
                <a:latin typeface="AvantGarde Bk BT" panose="020B0402020202020204" pitchFamily="34" charset="0"/>
              </a:rPr>
              <a:t>Copyright ⓒ 2016 RE&amp;COMMUNICATION CO., Ltd. All rights reserved.</a:t>
            </a:r>
            <a:endParaRPr lang="ko-KR" altLang="en-US" sz="756" dirty="0">
              <a:solidFill>
                <a:schemeClr val="tx1">
                  <a:lumMod val="50000"/>
                  <a:lumOff val="50000"/>
                </a:schemeClr>
              </a:solidFill>
              <a:latin typeface="AvantGarde Bk BT" panose="020B0402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13500" y="537746"/>
            <a:ext cx="3720890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[</a:t>
            </a:r>
            <a:r>
              <a:rPr lang="ko-KR" alt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페이스북</a:t>
            </a: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</a:t>
            </a:r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: </a:t>
            </a:r>
            <a:r>
              <a:rPr lang="ko-KR" alt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타겟광고를</a:t>
            </a: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통한 고객창출</a:t>
            </a:r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]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13" name="Picture 3" descr="C:\Users\owner\Desktop\그림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00" y="1647825"/>
            <a:ext cx="3401007" cy="3916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518680" y="1104900"/>
            <a:ext cx="1635384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[</a:t>
            </a:r>
            <a:r>
              <a:rPr lang="ko-KR" alt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페이스북</a:t>
            </a: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광고</a:t>
            </a:r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]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17" name="Picture 2" descr="C:\Users\owner\Desktop\20160105_모아만_배너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7510" y="2161435"/>
            <a:ext cx="3372590" cy="3372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1085540"/>
              </p:ext>
            </p:extLst>
          </p:nvPr>
        </p:nvGraphicFramePr>
        <p:xfrm>
          <a:off x="2755900" y="5153025"/>
          <a:ext cx="4724402" cy="20574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362201"/>
                <a:gridCol w="2362201"/>
              </a:tblGrid>
              <a:tr h="4114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광고</a:t>
                      </a:r>
                      <a:endParaRPr lang="ko-KR" altLang="en-US" sz="1600" b="0" dirty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err="1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컨텐츠</a:t>
                      </a:r>
                      <a:r>
                        <a:rPr lang="ko-KR" altLang="en-US" sz="1600" b="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 홍보</a:t>
                      </a:r>
                      <a:endParaRPr lang="ko-KR" altLang="en-US" sz="1600" b="0" dirty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/>
                </a:tc>
              </a:tr>
              <a:tr h="4114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페이지 좋아요</a:t>
                      </a:r>
                      <a:endParaRPr lang="ko-KR" altLang="en-US" sz="1600" dirty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스토리형</a:t>
                      </a:r>
                      <a:r>
                        <a:rPr lang="ko-KR" altLang="en-US" sz="160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 이미지 홍보</a:t>
                      </a:r>
                      <a:endParaRPr lang="ko-KR" altLang="en-US" sz="1600" dirty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/>
                </a:tc>
              </a:tr>
              <a:tr h="4114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좋아요</a:t>
                      </a:r>
                      <a:r>
                        <a:rPr lang="en-US" altLang="ko-KR" sz="160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링크</a:t>
                      </a:r>
                      <a:endParaRPr lang="ko-KR" altLang="en-US" sz="1600" dirty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공감</a:t>
                      </a:r>
                      <a:r>
                        <a:rPr lang="en-US" altLang="ko-KR" sz="160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, </a:t>
                      </a:r>
                      <a:r>
                        <a:rPr lang="ko-KR" altLang="en-US" sz="1600" dirty="0" err="1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댓글</a:t>
                      </a:r>
                      <a:r>
                        <a:rPr lang="ko-KR" altLang="en-US" sz="160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 유도</a:t>
                      </a:r>
                      <a:endParaRPr lang="ko-KR" altLang="en-US" sz="1600" dirty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/>
                </a:tc>
              </a:tr>
              <a:tr h="4114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랜딩페이지</a:t>
                      </a:r>
                      <a:r>
                        <a:rPr lang="en-US" altLang="ko-KR" sz="160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홈페이지</a:t>
                      </a:r>
                      <a:endParaRPr lang="ko-KR" altLang="en-US" sz="1600" dirty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공유를 통한 확장</a:t>
                      </a:r>
                      <a:endParaRPr lang="ko-KR" altLang="en-US" sz="1600" dirty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/>
                </a:tc>
              </a:tr>
              <a:tr h="4114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신규고객 창출</a:t>
                      </a:r>
                      <a:endParaRPr lang="ko-KR" altLang="en-US" sz="1600" dirty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브랜드 효과</a:t>
                      </a:r>
                      <a:endParaRPr lang="ko-KR" altLang="en-US" sz="1600" dirty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202357" y="1677321"/>
            <a:ext cx="1622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</a:rPr>
              <a:t>&lt;</a:t>
            </a:r>
            <a:r>
              <a:rPr lang="ko-KR" altLang="en-US" b="1" dirty="0" smtClean="0">
                <a:solidFill>
                  <a:schemeClr val="bg1"/>
                </a:solidFill>
              </a:rPr>
              <a:t>이벤트 정보</a:t>
            </a:r>
            <a:r>
              <a:rPr lang="en-US" altLang="ko-KR" b="1" dirty="0" smtClean="0">
                <a:solidFill>
                  <a:schemeClr val="bg1"/>
                </a:solidFill>
              </a:rPr>
              <a:t>&gt;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8636606" y="2257425"/>
            <a:ext cx="977294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18680" y="506968"/>
            <a:ext cx="35317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병원매출 올리는 절대 마케팅</a:t>
            </a:r>
            <a:endParaRPr lang="ko-KR" altLang="en-US" sz="2000" b="1" i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0202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직사각형 31"/>
          <p:cNvSpPr/>
          <p:nvPr/>
        </p:nvSpPr>
        <p:spPr>
          <a:xfrm>
            <a:off x="0" y="1563648"/>
            <a:ext cx="10693400" cy="17605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0" y="3510736"/>
            <a:ext cx="10693400" cy="354728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object 3"/>
          <p:cNvSpPr/>
          <p:nvPr/>
        </p:nvSpPr>
        <p:spPr>
          <a:xfrm>
            <a:off x="518680" y="39135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83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8680" y="100817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70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2"/>
          <p:cNvSpPr txBox="1"/>
          <p:nvPr/>
        </p:nvSpPr>
        <p:spPr>
          <a:xfrm>
            <a:off x="10404445" y="188766"/>
            <a:ext cx="200055" cy="916134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o-KR" altLang="en-US" sz="1300" dirty="0" smtClean="0">
                <a:solidFill>
                  <a:srgbClr val="FFFFFF"/>
                </a:solidFill>
                <a:latin typeface="Arial Unicode MS"/>
                <a:cs typeface="Arial Unicode MS"/>
              </a:rPr>
              <a:t>의료 </a:t>
            </a:r>
            <a:r>
              <a:rPr sz="1300" dirty="0" err="1" smtClean="0">
                <a:solidFill>
                  <a:srgbClr val="FFFFFF"/>
                </a:solidFill>
                <a:latin typeface="Arial Unicode MS"/>
                <a:cs typeface="Arial Unicode MS"/>
              </a:rPr>
              <a:t>마케팅</a:t>
            </a:r>
            <a:endParaRPr sz="1300" dirty="0">
              <a:latin typeface="Arial Unicode MS"/>
              <a:cs typeface="Arial Unicode MS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768115" y="7267386"/>
            <a:ext cx="3155031" cy="2086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756" dirty="0">
                <a:solidFill>
                  <a:schemeClr val="tx1">
                    <a:lumMod val="50000"/>
                    <a:lumOff val="50000"/>
                  </a:schemeClr>
                </a:solidFill>
                <a:latin typeface="AvantGarde Bk BT" panose="020B0402020202020204" pitchFamily="34" charset="0"/>
              </a:rPr>
              <a:t>Copyright ⓒ 2016 RE&amp;COMMUNICATION CO., Ltd. All rights reserved.</a:t>
            </a:r>
            <a:endParaRPr lang="ko-KR" altLang="en-US" sz="756" dirty="0">
              <a:solidFill>
                <a:schemeClr val="tx1">
                  <a:lumMod val="50000"/>
                  <a:lumOff val="50000"/>
                </a:schemeClr>
              </a:solidFill>
              <a:latin typeface="AvantGarde Bk BT" panose="020B0402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89700" y="537746"/>
            <a:ext cx="3720890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[</a:t>
            </a:r>
            <a:r>
              <a:rPr lang="ko-KR" alt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페이스북</a:t>
            </a: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</a:t>
            </a:r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: </a:t>
            </a:r>
            <a:r>
              <a:rPr lang="ko-KR" alt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스토리텔링형</a:t>
            </a: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브랜드 홍보</a:t>
            </a:r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]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08" y="1800226"/>
            <a:ext cx="1967694" cy="12954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590" y="1766735"/>
            <a:ext cx="1328892" cy="1328892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070" y="1755367"/>
            <a:ext cx="1340260" cy="1340260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9918" y="1755367"/>
            <a:ext cx="1371600" cy="1371600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100" y="1747129"/>
            <a:ext cx="1371600" cy="1371600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07" y="3815537"/>
            <a:ext cx="1967695" cy="1295400"/>
          </a:xfrm>
          <a:prstGeom prst="rect">
            <a:avLst/>
          </a:prstGeom>
        </p:spPr>
      </p:pic>
      <p:grpSp>
        <p:nvGrpSpPr>
          <p:cNvPr id="21" name="그룹 20"/>
          <p:cNvGrpSpPr/>
          <p:nvPr/>
        </p:nvGrpSpPr>
        <p:grpSpPr>
          <a:xfrm>
            <a:off x="7049106" y="1755367"/>
            <a:ext cx="1360404" cy="1371600"/>
            <a:chOff x="2603449" y="707945"/>
            <a:chExt cx="5610225" cy="5610225"/>
          </a:xfrm>
        </p:grpSpPr>
        <p:pic>
          <p:nvPicPr>
            <p:cNvPr id="16" name="그림 1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03449" y="707945"/>
              <a:ext cx="5610225" cy="5610225"/>
            </a:xfrm>
            <a:prstGeom prst="rect">
              <a:avLst/>
            </a:prstGeom>
          </p:spPr>
        </p:pic>
        <p:sp>
          <p:nvSpPr>
            <p:cNvPr id="20" name="직사각형 19"/>
            <p:cNvSpPr/>
            <p:nvPr/>
          </p:nvSpPr>
          <p:spPr>
            <a:xfrm>
              <a:off x="3136900" y="1419225"/>
              <a:ext cx="4495800" cy="4648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6913" y="2957513"/>
              <a:ext cx="4219575" cy="16478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3" name="그림 2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9914" y="3815537"/>
            <a:ext cx="1344568" cy="1344568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2086" y="3815537"/>
            <a:ext cx="1360244" cy="1360244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9918" y="3815537"/>
            <a:ext cx="1337490" cy="1337490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4185" y="3816459"/>
            <a:ext cx="1360244" cy="1360244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9914" y="5381626"/>
            <a:ext cx="1344568" cy="1344568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2086" y="5381626"/>
            <a:ext cx="1360244" cy="1360244"/>
          </a:xfrm>
          <a:prstGeom prst="rect">
            <a:avLst/>
          </a:prstGeom>
        </p:spPr>
      </p:pic>
      <p:pic>
        <p:nvPicPr>
          <p:cNvPr id="29" name="그림 2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710" y="5381626"/>
            <a:ext cx="1360244" cy="1360244"/>
          </a:xfrm>
          <a:prstGeom prst="rect">
            <a:avLst/>
          </a:prstGeom>
        </p:spPr>
      </p:pic>
      <p:pic>
        <p:nvPicPr>
          <p:cNvPr id="30" name="그림 29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4185" y="5381626"/>
            <a:ext cx="1360244" cy="1360244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518680" y="506968"/>
            <a:ext cx="35317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병원매출 올리는 절대 마케팅</a:t>
            </a:r>
            <a:endParaRPr lang="ko-KR" altLang="en-US" sz="2000" b="1" i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15894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571625"/>
            <a:ext cx="10693400" cy="59912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object 3"/>
          <p:cNvSpPr/>
          <p:nvPr/>
        </p:nvSpPr>
        <p:spPr>
          <a:xfrm>
            <a:off x="518680" y="39135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83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8680" y="100817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70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2"/>
          <p:cNvSpPr txBox="1"/>
          <p:nvPr/>
        </p:nvSpPr>
        <p:spPr>
          <a:xfrm>
            <a:off x="10404445" y="188766"/>
            <a:ext cx="200055" cy="916134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o-KR" altLang="en-US" sz="1300" dirty="0" smtClean="0">
                <a:solidFill>
                  <a:srgbClr val="FFFFFF"/>
                </a:solidFill>
                <a:latin typeface="Arial Unicode MS"/>
                <a:cs typeface="Arial Unicode MS"/>
              </a:rPr>
              <a:t>의료 </a:t>
            </a:r>
            <a:r>
              <a:rPr sz="1300" dirty="0" err="1" smtClean="0">
                <a:solidFill>
                  <a:srgbClr val="FFFFFF"/>
                </a:solidFill>
                <a:latin typeface="Arial Unicode MS"/>
                <a:cs typeface="Arial Unicode MS"/>
              </a:rPr>
              <a:t>마케팅</a:t>
            </a:r>
            <a:endParaRPr sz="1300" dirty="0">
              <a:latin typeface="Arial Unicode MS"/>
              <a:cs typeface="Arial Unicode MS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768115" y="7267386"/>
            <a:ext cx="3155031" cy="2086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756" dirty="0">
                <a:solidFill>
                  <a:schemeClr val="tx1">
                    <a:lumMod val="50000"/>
                    <a:lumOff val="50000"/>
                  </a:schemeClr>
                </a:solidFill>
                <a:latin typeface="AvantGarde Bk BT" panose="020B0402020202020204" pitchFamily="34" charset="0"/>
              </a:rPr>
              <a:t>Copyright ⓒ 2016 RE&amp;COMMUNICATION CO., Ltd. All rights reserved.</a:t>
            </a:r>
            <a:endParaRPr lang="ko-KR" altLang="en-US" sz="756" dirty="0">
              <a:solidFill>
                <a:schemeClr val="tx1">
                  <a:lumMod val="50000"/>
                  <a:lumOff val="50000"/>
                </a:schemeClr>
              </a:solidFill>
              <a:latin typeface="AvantGarde Bk BT" panose="020B0402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32700" y="537746"/>
            <a:ext cx="2433680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[</a:t>
            </a:r>
            <a:r>
              <a:rPr lang="ko-KR" alt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페이스북</a:t>
            </a: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광고설정하기</a:t>
            </a:r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]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10" name="Picture 2" descr="C:\Users\owner\Desktop\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7752" y="1724025"/>
            <a:ext cx="8405843" cy="4407814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38304" y="6448425"/>
            <a:ext cx="1037175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+mn-ea"/>
              </a:rPr>
              <a:t>캠페인 생성을 통해 </a:t>
            </a:r>
            <a:r>
              <a:rPr lang="ko-KR" altLang="en-US" sz="1400" b="1" dirty="0" smtClean="0">
                <a:solidFill>
                  <a:schemeClr val="accent2"/>
                </a:solidFill>
                <a:latin typeface="+mn-ea"/>
              </a:rPr>
              <a:t>게시물 광고</a:t>
            </a:r>
            <a:r>
              <a:rPr lang="en-US" altLang="ko-KR" sz="1400" b="1" dirty="0" smtClean="0">
                <a:solidFill>
                  <a:schemeClr val="accent2"/>
                </a:solidFill>
                <a:latin typeface="+mn-ea"/>
              </a:rPr>
              <a:t>, </a:t>
            </a:r>
            <a:r>
              <a:rPr lang="ko-KR" altLang="en-US" sz="1400" b="1" dirty="0" smtClean="0">
                <a:solidFill>
                  <a:schemeClr val="accent2"/>
                </a:solidFill>
                <a:latin typeface="+mn-ea"/>
              </a:rPr>
              <a:t>페이지 좋아요 광고</a:t>
            </a:r>
            <a:r>
              <a:rPr lang="en-US" altLang="ko-KR" sz="1400" b="1" dirty="0" smtClean="0">
                <a:solidFill>
                  <a:schemeClr val="accent2"/>
                </a:solidFill>
                <a:latin typeface="+mn-ea"/>
              </a:rPr>
              <a:t>, </a:t>
            </a:r>
            <a:r>
              <a:rPr lang="ko-KR" altLang="en-US" sz="1400" b="1" dirty="0" smtClean="0">
                <a:solidFill>
                  <a:schemeClr val="accent2"/>
                </a:solidFill>
                <a:latin typeface="+mn-ea"/>
              </a:rPr>
              <a:t>웹사이트 방문 광고</a:t>
            </a:r>
            <a:r>
              <a:rPr lang="en-US" altLang="ko-KR" sz="1400" b="1" dirty="0" smtClean="0">
                <a:solidFill>
                  <a:schemeClr val="accent2"/>
                </a:solidFill>
                <a:latin typeface="+mn-ea"/>
              </a:rPr>
              <a:t>, </a:t>
            </a:r>
            <a:r>
              <a:rPr lang="ko-KR" altLang="en-US" sz="1400" b="1" dirty="0" smtClean="0">
                <a:solidFill>
                  <a:schemeClr val="accent2"/>
                </a:solidFill>
                <a:latin typeface="+mn-ea"/>
              </a:rPr>
              <a:t>동영상 광고</a:t>
            </a:r>
            <a:r>
              <a:rPr lang="ko-KR" altLang="en-US" sz="1400" dirty="0" smtClean="0">
                <a:latin typeface="+mn-ea"/>
              </a:rPr>
              <a:t> 등 </a:t>
            </a:r>
            <a:r>
              <a:rPr lang="ko-KR" altLang="en-US" sz="1400" b="1" u="sng" dirty="0" smtClean="0">
                <a:solidFill>
                  <a:schemeClr val="accent2"/>
                </a:solidFill>
                <a:latin typeface="+mn-ea"/>
              </a:rPr>
              <a:t>목적에 맞는 광고 </a:t>
            </a:r>
            <a:r>
              <a:rPr lang="ko-KR" altLang="en-US" sz="1400" b="1" u="sng" dirty="0" err="1" smtClean="0">
                <a:solidFill>
                  <a:schemeClr val="accent2"/>
                </a:solidFill>
                <a:latin typeface="+mn-ea"/>
              </a:rPr>
              <a:t>셋팅</a:t>
            </a:r>
            <a:r>
              <a:rPr lang="ko-KR" altLang="en-US" sz="1400" dirty="0" err="1" smtClean="0">
                <a:latin typeface="+mn-ea"/>
              </a:rPr>
              <a:t>을</a:t>
            </a:r>
            <a:r>
              <a:rPr lang="ko-KR" altLang="en-US" sz="1400" dirty="0" smtClean="0">
                <a:latin typeface="+mn-ea"/>
              </a:rPr>
              <a:t> 할 수 있고</a:t>
            </a:r>
            <a:endParaRPr lang="en-US" altLang="ko-KR" sz="14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+mn-ea"/>
              </a:rPr>
              <a:t>이를 통해 효율적인 </a:t>
            </a:r>
            <a:r>
              <a:rPr lang="ko-KR" altLang="en-US" sz="1400" b="1" u="sng" dirty="0" err="1" smtClean="0">
                <a:solidFill>
                  <a:srgbClr val="FF0000"/>
                </a:solidFill>
                <a:latin typeface="+mn-ea"/>
              </a:rPr>
              <a:t>타겟</a:t>
            </a:r>
            <a:r>
              <a:rPr lang="en-US" altLang="ko-KR" sz="1400" b="1" u="sng" dirty="0" smtClean="0">
                <a:solidFill>
                  <a:srgbClr val="FF0000"/>
                </a:solidFill>
                <a:latin typeface="+mn-ea"/>
              </a:rPr>
              <a:t>(</a:t>
            </a:r>
            <a:r>
              <a:rPr lang="ko-KR" altLang="en-US" sz="1400" b="1" u="sng" dirty="0" smtClean="0">
                <a:solidFill>
                  <a:srgbClr val="FF0000"/>
                </a:solidFill>
                <a:latin typeface="+mn-ea"/>
              </a:rPr>
              <a:t>지역</a:t>
            </a:r>
            <a:r>
              <a:rPr lang="en-US" altLang="ko-KR" sz="1400" b="1" u="sng" dirty="0" smtClean="0">
                <a:solidFill>
                  <a:srgbClr val="FF0000"/>
                </a:solidFill>
                <a:latin typeface="+mn-ea"/>
              </a:rPr>
              <a:t>, </a:t>
            </a:r>
            <a:r>
              <a:rPr lang="ko-KR" altLang="en-US" sz="1400" b="1" u="sng" dirty="0" smtClean="0">
                <a:solidFill>
                  <a:srgbClr val="FF0000"/>
                </a:solidFill>
                <a:latin typeface="+mn-ea"/>
              </a:rPr>
              <a:t>나이</a:t>
            </a:r>
            <a:r>
              <a:rPr lang="en-US" altLang="ko-KR" sz="1400" b="1" u="sng" dirty="0" smtClean="0">
                <a:solidFill>
                  <a:srgbClr val="FF0000"/>
                </a:solidFill>
                <a:latin typeface="+mn-ea"/>
              </a:rPr>
              <a:t>, </a:t>
            </a:r>
            <a:r>
              <a:rPr lang="ko-KR" altLang="en-US" sz="1400" b="1" u="sng" dirty="0" smtClean="0">
                <a:solidFill>
                  <a:srgbClr val="FF0000"/>
                </a:solidFill>
                <a:latin typeface="+mn-ea"/>
              </a:rPr>
              <a:t>성별</a:t>
            </a:r>
            <a:r>
              <a:rPr lang="en-US" altLang="ko-KR" sz="1400" b="1" u="sng" dirty="0" smtClean="0">
                <a:solidFill>
                  <a:srgbClr val="FF0000"/>
                </a:solidFill>
                <a:latin typeface="+mn-ea"/>
              </a:rPr>
              <a:t>, </a:t>
            </a:r>
            <a:r>
              <a:rPr lang="ko-KR" altLang="en-US" sz="1400" b="1" u="sng" dirty="0" smtClean="0">
                <a:solidFill>
                  <a:srgbClr val="FF0000"/>
                </a:solidFill>
                <a:latin typeface="+mn-ea"/>
              </a:rPr>
              <a:t>관심분야</a:t>
            </a:r>
            <a:r>
              <a:rPr lang="en-US" altLang="ko-KR" sz="1400" b="1" u="sng" dirty="0" smtClean="0">
                <a:solidFill>
                  <a:srgbClr val="FF0000"/>
                </a:solidFill>
                <a:latin typeface="+mn-ea"/>
              </a:rPr>
              <a:t>)</a:t>
            </a:r>
            <a:r>
              <a:rPr lang="ko-KR" altLang="en-US" sz="1400" b="1" u="sng" dirty="0" smtClean="0">
                <a:solidFill>
                  <a:srgbClr val="FF0000"/>
                </a:solidFill>
                <a:latin typeface="+mn-ea"/>
              </a:rPr>
              <a:t>을 설정하여 광고를 할 수 있다</a:t>
            </a:r>
            <a:r>
              <a:rPr lang="en-US" altLang="ko-KR" sz="1400" b="1" u="sng" dirty="0" smtClean="0">
                <a:solidFill>
                  <a:srgbClr val="FF0000"/>
                </a:solidFill>
                <a:latin typeface="+mn-ea"/>
              </a:rPr>
              <a:t>.</a:t>
            </a:r>
            <a:endParaRPr lang="ko-KR" altLang="en-US" sz="1400" b="1" u="sng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983636" y="1743863"/>
            <a:ext cx="1924664" cy="1889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829685" y="2009787"/>
            <a:ext cx="1115644" cy="1419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6942810" y="1748473"/>
            <a:ext cx="1017488" cy="184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18680" y="506968"/>
            <a:ext cx="35317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병원매출 올리는 절대 마케팅</a:t>
            </a:r>
            <a:endParaRPr lang="ko-KR" altLang="en-US" sz="2000" b="1" i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0202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/>
          <p:cNvSpPr/>
          <p:nvPr/>
        </p:nvSpPr>
        <p:spPr>
          <a:xfrm>
            <a:off x="0" y="1495425"/>
            <a:ext cx="10693400" cy="6067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object 3"/>
          <p:cNvSpPr/>
          <p:nvPr/>
        </p:nvSpPr>
        <p:spPr>
          <a:xfrm>
            <a:off x="518680" y="39135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83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8680" y="100817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70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2"/>
          <p:cNvSpPr txBox="1"/>
          <p:nvPr/>
        </p:nvSpPr>
        <p:spPr>
          <a:xfrm>
            <a:off x="10404445" y="188766"/>
            <a:ext cx="200055" cy="916134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o-KR" altLang="en-US" sz="1300" dirty="0" smtClean="0">
                <a:solidFill>
                  <a:srgbClr val="FFFFFF"/>
                </a:solidFill>
                <a:latin typeface="Arial Unicode MS"/>
                <a:cs typeface="Arial Unicode MS"/>
              </a:rPr>
              <a:t>의료 </a:t>
            </a:r>
            <a:r>
              <a:rPr sz="1300" dirty="0" err="1" smtClean="0">
                <a:solidFill>
                  <a:srgbClr val="FFFFFF"/>
                </a:solidFill>
                <a:latin typeface="Arial Unicode MS"/>
                <a:cs typeface="Arial Unicode MS"/>
              </a:rPr>
              <a:t>마케팅</a:t>
            </a:r>
            <a:endParaRPr sz="1300" dirty="0">
              <a:latin typeface="Arial Unicode MS"/>
              <a:cs typeface="Arial Unicode MS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" y="1495425"/>
            <a:ext cx="7772400" cy="4924684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2153102" y="2105025"/>
            <a:ext cx="4184198" cy="3276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38304" y="6453396"/>
            <a:ext cx="7114448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u="sng" dirty="0" smtClean="0">
                <a:solidFill>
                  <a:srgbClr val="FF0000"/>
                </a:solidFill>
                <a:latin typeface="+mn-ea"/>
              </a:rPr>
              <a:t>원하는 지역 </a:t>
            </a:r>
            <a:r>
              <a:rPr lang="en-US" altLang="ko-KR" sz="1400" b="1" u="sng" dirty="0" smtClean="0">
                <a:solidFill>
                  <a:srgbClr val="FF0000"/>
                </a:solidFill>
                <a:latin typeface="+mn-ea"/>
              </a:rPr>
              <a:t>(</a:t>
            </a:r>
            <a:r>
              <a:rPr lang="ko-KR" altLang="en-US" sz="1400" b="1" u="sng" dirty="0" smtClean="0">
                <a:solidFill>
                  <a:srgbClr val="FF0000"/>
                </a:solidFill>
                <a:latin typeface="+mn-ea"/>
              </a:rPr>
              <a:t>시</a:t>
            </a:r>
            <a:r>
              <a:rPr lang="en-US" altLang="ko-KR" sz="1400" b="1" u="sng" dirty="0" smtClean="0">
                <a:solidFill>
                  <a:srgbClr val="FF0000"/>
                </a:solidFill>
                <a:latin typeface="+mn-ea"/>
              </a:rPr>
              <a:t>, </a:t>
            </a:r>
            <a:r>
              <a:rPr lang="ko-KR" altLang="en-US" sz="1400" b="1" u="sng" dirty="0" smtClean="0">
                <a:solidFill>
                  <a:srgbClr val="FF0000"/>
                </a:solidFill>
                <a:latin typeface="+mn-ea"/>
              </a:rPr>
              <a:t>도</a:t>
            </a:r>
            <a:r>
              <a:rPr lang="en-US" altLang="ko-KR" sz="1400" b="1" u="sng" dirty="0" smtClean="0">
                <a:solidFill>
                  <a:srgbClr val="FF0000"/>
                </a:solidFill>
                <a:latin typeface="+mn-ea"/>
              </a:rPr>
              <a:t>) </a:t>
            </a:r>
            <a:r>
              <a:rPr lang="ko-KR" altLang="en-US" sz="1400" b="1" u="sng" dirty="0" smtClean="0">
                <a:solidFill>
                  <a:srgbClr val="FF0000"/>
                </a:solidFill>
                <a:latin typeface="+mn-ea"/>
              </a:rPr>
              <a:t>설정 </a:t>
            </a:r>
            <a:r>
              <a:rPr lang="ko-KR" altLang="en-US" sz="1400" dirty="0" smtClean="0">
                <a:latin typeface="+mn-ea"/>
              </a:rPr>
              <a:t>가능 </a:t>
            </a:r>
            <a:r>
              <a:rPr lang="en-US" altLang="ko-KR" sz="1400" dirty="0" smtClean="0">
                <a:latin typeface="+mn-ea"/>
              </a:rPr>
              <a:t>/ </a:t>
            </a:r>
            <a:r>
              <a:rPr lang="ko-KR" altLang="en-US" sz="1400" b="1" u="sng" dirty="0" smtClean="0">
                <a:solidFill>
                  <a:srgbClr val="FF0000"/>
                </a:solidFill>
                <a:latin typeface="+mn-ea"/>
              </a:rPr>
              <a:t>원하는 위치</a:t>
            </a:r>
            <a:r>
              <a:rPr lang="ko-KR" altLang="en-US" sz="1400" dirty="0" smtClean="0">
                <a:latin typeface="+mn-ea"/>
              </a:rPr>
              <a:t>에서 반경 </a:t>
            </a:r>
            <a:r>
              <a:rPr lang="ko-KR" altLang="en-US" sz="1400" dirty="0">
                <a:latin typeface="+mn-ea"/>
              </a:rPr>
              <a:t>최</a:t>
            </a:r>
            <a:r>
              <a:rPr lang="ko-KR" altLang="en-US" sz="1400" dirty="0" smtClean="0">
                <a:latin typeface="+mn-ea"/>
              </a:rPr>
              <a:t>대 </a:t>
            </a:r>
            <a:r>
              <a:rPr lang="en-US" altLang="ko-KR" sz="1400" dirty="0" smtClean="0">
                <a:latin typeface="+mn-ea"/>
              </a:rPr>
              <a:t>80km</a:t>
            </a:r>
            <a:r>
              <a:rPr lang="ko-KR" altLang="en-US" sz="1400" dirty="0" smtClean="0">
                <a:latin typeface="+mn-ea"/>
              </a:rPr>
              <a:t>까지 설정할 수 있음</a:t>
            </a:r>
            <a:endParaRPr lang="en-US" altLang="ko-KR" sz="14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+mn-ea"/>
              </a:rPr>
              <a:t>13</a:t>
            </a:r>
            <a:r>
              <a:rPr lang="ko-KR" altLang="en-US" sz="1400" dirty="0" smtClean="0">
                <a:latin typeface="+mn-ea"/>
              </a:rPr>
              <a:t>세 </a:t>
            </a:r>
            <a:r>
              <a:rPr lang="en-US" altLang="ko-KR" sz="1400" dirty="0" smtClean="0">
                <a:latin typeface="+mn-ea"/>
              </a:rPr>
              <a:t>~ 65</a:t>
            </a:r>
            <a:r>
              <a:rPr lang="ko-KR" altLang="en-US" sz="1400" dirty="0" smtClean="0">
                <a:latin typeface="+mn-ea"/>
              </a:rPr>
              <a:t>세까지 </a:t>
            </a:r>
            <a:r>
              <a:rPr lang="ko-KR" altLang="en-US" sz="1400" b="1" u="sng" dirty="0" smtClean="0">
                <a:solidFill>
                  <a:srgbClr val="FF0000"/>
                </a:solidFill>
                <a:latin typeface="+mn-ea"/>
              </a:rPr>
              <a:t>연령대 설정 가능</a:t>
            </a:r>
            <a:r>
              <a:rPr lang="ko-KR" altLang="en-US" sz="1400" dirty="0" smtClean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/ </a:t>
            </a:r>
            <a:r>
              <a:rPr lang="ko-KR" altLang="en-US" sz="1400" dirty="0" smtClean="0">
                <a:latin typeface="+mn-ea"/>
              </a:rPr>
              <a:t>남성</a:t>
            </a:r>
            <a:r>
              <a:rPr lang="en-US" altLang="ko-KR" sz="1400" dirty="0" smtClean="0">
                <a:latin typeface="+mn-ea"/>
              </a:rPr>
              <a:t>, </a:t>
            </a:r>
            <a:r>
              <a:rPr lang="ko-KR" altLang="en-US" sz="1400" dirty="0" smtClean="0">
                <a:latin typeface="+mn-ea"/>
              </a:rPr>
              <a:t>여성 또는 전체로 </a:t>
            </a:r>
            <a:r>
              <a:rPr lang="ko-KR" altLang="en-US" sz="1400" b="1" u="sng" dirty="0" smtClean="0">
                <a:solidFill>
                  <a:srgbClr val="FF0000"/>
                </a:solidFill>
                <a:latin typeface="+mn-ea"/>
              </a:rPr>
              <a:t>성별 설정가능</a:t>
            </a:r>
            <a:endParaRPr lang="en-US" altLang="ko-KR" sz="1400" b="1" u="sng" dirty="0" smtClean="0">
              <a:solidFill>
                <a:srgbClr val="FF0000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+mn-ea"/>
              </a:rPr>
              <a:t>“</a:t>
            </a:r>
            <a:r>
              <a:rPr lang="ko-KR" altLang="en-US" sz="1400" dirty="0" smtClean="0">
                <a:latin typeface="+mn-ea"/>
              </a:rPr>
              <a:t>한국어</a:t>
            </a:r>
            <a:r>
              <a:rPr lang="en-US" altLang="ko-KR" sz="1400" dirty="0" smtClean="0">
                <a:latin typeface="+mn-ea"/>
              </a:rPr>
              <a:t>” , “</a:t>
            </a:r>
            <a:r>
              <a:rPr lang="ko-KR" altLang="en-US" sz="1400" dirty="0" smtClean="0">
                <a:latin typeface="+mn-ea"/>
              </a:rPr>
              <a:t>영어</a:t>
            </a:r>
            <a:r>
              <a:rPr lang="en-US" altLang="ko-KR" sz="1400" dirty="0" smtClean="0">
                <a:latin typeface="+mn-ea"/>
              </a:rPr>
              <a:t>” </a:t>
            </a:r>
            <a:r>
              <a:rPr lang="ko-KR" altLang="en-US" sz="1400" dirty="0" smtClean="0">
                <a:latin typeface="+mn-ea"/>
              </a:rPr>
              <a:t>등 </a:t>
            </a:r>
            <a:r>
              <a:rPr lang="ko-KR" altLang="en-US" sz="1400" b="1" u="sng" dirty="0" smtClean="0">
                <a:solidFill>
                  <a:srgbClr val="FF0000"/>
                </a:solidFill>
                <a:latin typeface="+mn-ea"/>
              </a:rPr>
              <a:t>언어 선택 가능</a:t>
            </a:r>
            <a:r>
              <a:rPr lang="ko-KR" altLang="en-US" sz="1400" dirty="0" smtClean="0">
                <a:latin typeface="+mn-ea"/>
              </a:rPr>
              <a:t> 자유롭게 </a:t>
            </a:r>
            <a:r>
              <a:rPr lang="ko-KR" altLang="en-US" sz="1400" dirty="0" err="1" smtClean="0">
                <a:latin typeface="+mn-ea"/>
              </a:rPr>
              <a:t>타겟군으로</a:t>
            </a:r>
            <a:r>
              <a:rPr lang="ko-KR" altLang="en-US" sz="1400" dirty="0" smtClean="0">
                <a:latin typeface="+mn-ea"/>
              </a:rPr>
              <a:t> 설정할 수 있음</a:t>
            </a:r>
            <a:endParaRPr lang="ko-KR" altLang="en-US" sz="1400" b="1" u="sng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32700" y="537746"/>
            <a:ext cx="2433680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[</a:t>
            </a:r>
            <a:r>
              <a:rPr lang="ko-KR" alt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페이스북</a:t>
            </a: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광고설정하기</a:t>
            </a:r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]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8680" y="506968"/>
            <a:ext cx="35317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병원매출 올리는 절대 마케팅</a:t>
            </a:r>
            <a:endParaRPr lang="ko-KR" altLang="en-US" sz="2000" b="1" i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0202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/>
          <p:cNvSpPr/>
          <p:nvPr/>
        </p:nvSpPr>
        <p:spPr>
          <a:xfrm>
            <a:off x="0" y="1431513"/>
            <a:ext cx="10693400" cy="61313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object 3"/>
          <p:cNvSpPr/>
          <p:nvPr/>
        </p:nvSpPr>
        <p:spPr>
          <a:xfrm>
            <a:off x="518680" y="39135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83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8680" y="100817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70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2"/>
          <p:cNvSpPr txBox="1"/>
          <p:nvPr/>
        </p:nvSpPr>
        <p:spPr>
          <a:xfrm>
            <a:off x="10404445" y="188766"/>
            <a:ext cx="200055" cy="916134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o-KR" altLang="en-US" sz="1300" dirty="0" smtClean="0">
                <a:solidFill>
                  <a:srgbClr val="FFFFFF"/>
                </a:solidFill>
                <a:latin typeface="Arial Unicode MS"/>
                <a:cs typeface="Arial Unicode MS"/>
              </a:rPr>
              <a:t>의료 </a:t>
            </a:r>
            <a:r>
              <a:rPr sz="1300" dirty="0" err="1" smtClean="0">
                <a:solidFill>
                  <a:srgbClr val="FFFFFF"/>
                </a:solidFill>
                <a:latin typeface="Arial Unicode MS"/>
                <a:cs typeface="Arial Unicode MS"/>
              </a:rPr>
              <a:t>마케팅</a:t>
            </a:r>
            <a:endParaRPr sz="1300" dirty="0">
              <a:latin typeface="Arial Unicode MS"/>
              <a:cs typeface="Arial Unicode MS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100" y="1419225"/>
            <a:ext cx="5274174" cy="5216236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2766396" y="1431513"/>
            <a:ext cx="4485304" cy="29718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238304" y="6700361"/>
            <a:ext cx="882164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+mn-ea"/>
              </a:rPr>
              <a:t>고객층의 </a:t>
            </a:r>
            <a:r>
              <a:rPr lang="ko-KR" altLang="en-US" sz="1400" b="1" u="sng" dirty="0" smtClean="0">
                <a:solidFill>
                  <a:srgbClr val="FF0000"/>
                </a:solidFill>
                <a:latin typeface="+mn-ea"/>
              </a:rPr>
              <a:t>관심분야를 </a:t>
            </a:r>
            <a:r>
              <a:rPr lang="ko-KR" altLang="en-US" sz="1400" b="1" u="sng" dirty="0" err="1" smtClean="0">
                <a:solidFill>
                  <a:srgbClr val="FF0000"/>
                </a:solidFill>
                <a:latin typeface="+mn-ea"/>
              </a:rPr>
              <a:t>타겟</a:t>
            </a:r>
            <a:r>
              <a:rPr lang="ko-KR" altLang="en-US" sz="1400" b="1" u="sng" dirty="0" smtClean="0">
                <a:solidFill>
                  <a:srgbClr val="FF0000"/>
                </a:solidFill>
                <a:latin typeface="+mn-ea"/>
              </a:rPr>
              <a:t> 설정</a:t>
            </a:r>
            <a:r>
              <a:rPr lang="ko-KR" altLang="en-US" sz="1400" dirty="0" smtClean="0">
                <a:latin typeface="+mn-ea"/>
              </a:rPr>
              <a:t> 가능</a:t>
            </a:r>
            <a:r>
              <a:rPr lang="en-US" altLang="ko-KR" sz="1400" dirty="0" smtClean="0">
                <a:latin typeface="+mn-ea"/>
              </a:rPr>
              <a:t>, </a:t>
            </a:r>
            <a:r>
              <a:rPr lang="ko-KR" altLang="en-US" sz="1400" dirty="0" smtClean="0">
                <a:latin typeface="+mn-ea"/>
              </a:rPr>
              <a:t>광고 노출위치</a:t>
            </a:r>
            <a:r>
              <a:rPr lang="en-US" altLang="ko-KR" sz="1400" dirty="0" smtClean="0">
                <a:latin typeface="+mn-ea"/>
              </a:rPr>
              <a:t>(</a:t>
            </a:r>
            <a:r>
              <a:rPr lang="ko-KR" altLang="en-US" sz="1400" b="1" dirty="0" err="1" smtClean="0">
                <a:solidFill>
                  <a:srgbClr val="FF0000"/>
                </a:solidFill>
                <a:latin typeface="+mn-ea"/>
              </a:rPr>
              <a:t>모바일</a:t>
            </a:r>
            <a:r>
              <a:rPr lang="en-US" altLang="ko-KR" sz="1400" b="1" dirty="0" smtClean="0">
                <a:solidFill>
                  <a:srgbClr val="FF0000"/>
                </a:solidFill>
                <a:latin typeface="+mn-ea"/>
              </a:rPr>
              <a:t>, </a:t>
            </a:r>
            <a:r>
              <a:rPr lang="ko-KR" altLang="en-US" sz="1400" b="1" dirty="0" smtClean="0">
                <a:solidFill>
                  <a:srgbClr val="FF0000"/>
                </a:solidFill>
                <a:latin typeface="+mn-ea"/>
              </a:rPr>
              <a:t>데스크톱</a:t>
            </a:r>
            <a:r>
              <a:rPr lang="en-US" altLang="ko-KR" sz="1400" b="1" dirty="0" smtClean="0">
                <a:solidFill>
                  <a:srgbClr val="FF0000"/>
                </a:solidFill>
                <a:latin typeface="+mn-ea"/>
              </a:rPr>
              <a:t>, </a:t>
            </a:r>
            <a:r>
              <a:rPr lang="ko-KR" altLang="en-US" sz="1400" b="1" dirty="0" err="1" smtClean="0">
                <a:solidFill>
                  <a:srgbClr val="FF0000"/>
                </a:solidFill>
                <a:latin typeface="+mn-ea"/>
              </a:rPr>
              <a:t>인스타그램</a:t>
            </a:r>
            <a:r>
              <a:rPr lang="en-US" altLang="ko-KR" sz="1400" dirty="0" smtClean="0">
                <a:latin typeface="+mn-ea"/>
              </a:rPr>
              <a:t>)</a:t>
            </a:r>
            <a:r>
              <a:rPr lang="ko-KR" altLang="en-US" sz="1400" dirty="0" smtClean="0">
                <a:latin typeface="+mn-ea"/>
              </a:rPr>
              <a:t>를 원하는 곳만 설정가능</a:t>
            </a:r>
            <a:endParaRPr lang="en-US" altLang="ko-KR" sz="14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400" b="1" u="sng" dirty="0" err="1" smtClean="0">
                <a:latin typeface="+mn-ea"/>
              </a:rPr>
              <a:t>인스타그램</a:t>
            </a:r>
            <a:r>
              <a:rPr lang="ko-KR" altLang="en-US" sz="1400" b="1" u="sng" dirty="0" smtClean="0">
                <a:latin typeface="+mn-ea"/>
              </a:rPr>
              <a:t> 광고 </a:t>
            </a:r>
            <a:r>
              <a:rPr lang="ko-KR" altLang="en-US" sz="1400" b="1" u="sng" dirty="0" err="1" smtClean="0">
                <a:latin typeface="+mn-ea"/>
              </a:rPr>
              <a:t>페이스북</a:t>
            </a:r>
            <a:r>
              <a:rPr lang="ko-KR" altLang="en-US" sz="1400" b="1" u="sng" dirty="0" smtClean="0">
                <a:latin typeface="+mn-ea"/>
              </a:rPr>
              <a:t> 광고계정에서 진행가능</a:t>
            </a:r>
            <a:endParaRPr lang="ko-KR" altLang="en-US" sz="1400" b="1" u="sng" dirty="0">
              <a:latin typeface="+mn-ea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766396" y="4452473"/>
            <a:ext cx="4485304" cy="14859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7632700" y="537746"/>
            <a:ext cx="2433680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[</a:t>
            </a:r>
            <a:r>
              <a:rPr lang="ko-KR" alt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페이스북</a:t>
            </a: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광고설정하기</a:t>
            </a:r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]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8680" y="506968"/>
            <a:ext cx="35317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병원매출 올리는 절대 마케팅</a:t>
            </a:r>
            <a:endParaRPr lang="ko-KR" altLang="en-US" sz="2000" b="1" i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72253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1431513"/>
            <a:ext cx="10693400" cy="61313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object 3"/>
          <p:cNvSpPr/>
          <p:nvPr/>
        </p:nvSpPr>
        <p:spPr>
          <a:xfrm>
            <a:off x="518680" y="39135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83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8680" y="100817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70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2"/>
          <p:cNvSpPr txBox="1"/>
          <p:nvPr/>
        </p:nvSpPr>
        <p:spPr>
          <a:xfrm>
            <a:off x="10404445" y="188766"/>
            <a:ext cx="200055" cy="916134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o-KR" altLang="en-US" sz="1300" dirty="0" smtClean="0">
                <a:solidFill>
                  <a:srgbClr val="FFFFFF"/>
                </a:solidFill>
                <a:latin typeface="Arial Unicode MS"/>
                <a:cs typeface="Arial Unicode MS"/>
              </a:rPr>
              <a:t>의료 </a:t>
            </a:r>
            <a:r>
              <a:rPr sz="1300" dirty="0" err="1" smtClean="0">
                <a:solidFill>
                  <a:srgbClr val="FFFFFF"/>
                </a:solidFill>
                <a:latin typeface="Arial Unicode MS"/>
                <a:cs typeface="Arial Unicode MS"/>
              </a:rPr>
              <a:t>마케팅</a:t>
            </a:r>
            <a:endParaRPr sz="1300" dirty="0">
              <a:latin typeface="Arial Unicode MS"/>
              <a:cs typeface="Arial Unicode MS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410" y="1439809"/>
            <a:ext cx="5461490" cy="4998239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2374900" y="1571625"/>
            <a:ext cx="4485304" cy="16764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7632700" y="537746"/>
            <a:ext cx="2433680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[</a:t>
            </a:r>
            <a:r>
              <a:rPr lang="ko-KR" alt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페이스북</a:t>
            </a: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광고설정하기</a:t>
            </a:r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]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8304" y="6700361"/>
            <a:ext cx="485421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+mn-ea"/>
              </a:rPr>
              <a:t>광고비 예산설정 가능</a:t>
            </a:r>
            <a:r>
              <a:rPr lang="en-US" altLang="ko-KR" sz="1400" dirty="0" smtClean="0">
                <a:latin typeface="+mn-ea"/>
              </a:rPr>
              <a:t>. </a:t>
            </a:r>
            <a:r>
              <a:rPr lang="en-US" altLang="ko-KR" sz="1400" b="1" u="sng" dirty="0" smtClean="0">
                <a:solidFill>
                  <a:srgbClr val="FF0000"/>
                </a:solidFill>
                <a:latin typeface="+mn-ea"/>
              </a:rPr>
              <a:t>1</a:t>
            </a:r>
            <a:r>
              <a:rPr lang="ko-KR" altLang="en-US" sz="1400" b="1" u="sng" dirty="0" smtClean="0">
                <a:solidFill>
                  <a:srgbClr val="FF0000"/>
                </a:solidFill>
                <a:latin typeface="+mn-ea"/>
              </a:rPr>
              <a:t>일 광고비 예산설정 가능</a:t>
            </a:r>
            <a:endParaRPr lang="en-US" altLang="ko-KR" sz="1400" b="1" u="sng" dirty="0" smtClean="0">
              <a:solidFill>
                <a:srgbClr val="FF0000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+mn-ea"/>
              </a:rPr>
              <a:t>입찰금액 설정 가능 </a:t>
            </a:r>
            <a:r>
              <a:rPr lang="en-US" altLang="ko-KR" sz="1400" dirty="0" smtClean="0">
                <a:latin typeface="+mn-ea"/>
              </a:rPr>
              <a:t>: </a:t>
            </a:r>
            <a:r>
              <a:rPr lang="ko-KR" altLang="en-US" sz="1400" b="1" u="sng" dirty="0" smtClean="0">
                <a:solidFill>
                  <a:srgbClr val="FF0000"/>
                </a:solidFill>
                <a:latin typeface="+mn-ea"/>
              </a:rPr>
              <a:t>광고게시물 참여에 대한 </a:t>
            </a:r>
            <a:r>
              <a:rPr lang="ko-KR" altLang="en-US" sz="1400" b="1" u="sng" dirty="0" err="1" smtClean="0">
                <a:solidFill>
                  <a:srgbClr val="FF0000"/>
                </a:solidFill>
                <a:latin typeface="+mn-ea"/>
              </a:rPr>
              <a:t>입찰가</a:t>
            </a:r>
            <a:r>
              <a:rPr lang="ko-KR" altLang="en-US" sz="1400" b="1" u="sng" dirty="0" smtClean="0">
                <a:solidFill>
                  <a:srgbClr val="FF0000"/>
                </a:solidFill>
                <a:latin typeface="+mn-ea"/>
              </a:rPr>
              <a:t> 설정</a:t>
            </a:r>
            <a:endParaRPr lang="ko-KR" altLang="en-US" sz="1400" b="1" u="sng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8680" y="506968"/>
            <a:ext cx="35317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병원매출 올리는 절대 마케팅</a:t>
            </a:r>
            <a:endParaRPr lang="ko-KR" altLang="en-US" sz="2000" b="1" i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72253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18680" y="39135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83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8680" y="100817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70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2"/>
          <p:cNvSpPr txBox="1"/>
          <p:nvPr/>
        </p:nvSpPr>
        <p:spPr>
          <a:xfrm>
            <a:off x="10404445" y="188766"/>
            <a:ext cx="200055" cy="916134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o-KR" altLang="en-US" sz="1300" dirty="0" smtClean="0">
                <a:solidFill>
                  <a:srgbClr val="FFFFFF"/>
                </a:solidFill>
                <a:latin typeface="Arial Unicode MS"/>
                <a:cs typeface="Arial Unicode MS"/>
              </a:rPr>
              <a:t>의료 </a:t>
            </a:r>
            <a:r>
              <a:rPr sz="1300" dirty="0" err="1" smtClean="0">
                <a:solidFill>
                  <a:srgbClr val="FFFFFF"/>
                </a:solidFill>
                <a:latin typeface="Arial Unicode MS"/>
                <a:cs typeface="Arial Unicode MS"/>
              </a:rPr>
              <a:t>마케팅</a:t>
            </a:r>
            <a:endParaRPr sz="1300" dirty="0">
              <a:latin typeface="Arial Unicode MS"/>
              <a:cs typeface="Arial Unicode MS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768115" y="7267386"/>
            <a:ext cx="3155031" cy="2086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756" dirty="0">
                <a:solidFill>
                  <a:schemeClr val="tx1">
                    <a:lumMod val="50000"/>
                    <a:lumOff val="50000"/>
                  </a:schemeClr>
                </a:solidFill>
                <a:latin typeface="AvantGarde Bk BT" panose="020B0402020202020204" pitchFamily="34" charset="0"/>
              </a:rPr>
              <a:t>Copyright ⓒ 2016 RE&amp;COMMUNICATION CO., Ltd. All rights reserved.</a:t>
            </a:r>
            <a:endParaRPr lang="ko-KR" altLang="en-US" sz="756" dirty="0">
              <a:solidFill>
                <a:schemeClr val="tx1">
                  <a:lumMod val="50000"/>
                  <a:lumOff val="50000"/>
                </a:schemeClr>
              </a:solidFill>
              <a:latin typeface="AvantGarde Bk BT" panose="020B0402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937500" y="537746"/>
            <a:ext cx="2117887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[</a:t>
            </a:r>
            <a:r>
              <a:rPr lang="ko-KR" alt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페이스북</a:t>
            </a: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광고 사례</a:t>
            </a:r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]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10" name="Picture 3" descr="\\Hotblood\바이브알씨\디자인요청\_디자인_일일작업판\2016_01\20160114_모제림_남성랜딩_이수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9618" y="2028825"/>
            <a:ext cx="2675682" cy="498174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owner\Desktop\기타사진\20151002모제림_페이스북배너_남_한진수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908" y="1571625"/>
            <a:ext cx="1907792" cy="1907792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32096" y="4238625"/>
            <a:ext cx="2279791" cy="1061829"/>
          </a:xfrm>
          <a:prstGeom prst="rect">
            <a:avLst/>
          </a:prstGeom>
          <a:ln w="190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연령 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25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세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~45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세</a:t>
            </a:r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지역 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서울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경기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인천</a:t>
            </a:r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성별 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남성 대상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6100" y="3857625"/>
            <a:ext cx="10118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[</a:t>
            </a:r>
            <a:r>
              <a:rPr lang="ko-KR" altLang="en-US" sz="1400" dirty="0" err="1" smtClean="0"/>
              <a:t>타겟설정</a:t>
            </a:r>
            <a:r>
              <a:rPr lang="en-US" altLang="ko-KR" sz="1400" dirty="0" smtClean="0"/>
              <a:t>]</a:t>
            </a:r>
            <a:endParaRPr lang="ko-KR" altLang="en-US" sz="1400" dirty="0"/>
          </a:p>
        </p:txBody>
      </p:sp>
      <p:pic>
        <p:nvPicPr>
          <p:cNvPr id="14" name="Picture 4" descr="C:\Users\owner\Desktop\기타사진\20160610_본케어한의원_페북_기사형랜딩_이수경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1058" y="1223717"/>
            <a:ext cx="2108978" cy="633913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owner\Desktop\기타사진\20160610_본케어한의원_페이스북_배너_이수경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508" y="1571625"/>
            <a:ext cx="1907792" cy="1907792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직선 연결선 5"/>
          <p:cNvCxnSpPr/>
          <p:nvPr/>
        </p:nvCxnSpPr>
        <p:spPr>
          <a:xfrm>
            <a:off x="5727700" y="1223717"/>
            <a:ext cx="0" cy="59105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899673" y="4238625"/>
            <a:ext cx="2279791" cy="1061829"/>
          </a:xfrm>
          <a:prstGeom prst="rect">
            <a:avLst/>
          </a:prstGeom>
          <a:ln w="190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연령 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35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세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~50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세</a:t>
            </a:r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지역 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서울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경기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인천</a:t>
            </a:r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성별 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남성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여성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13677" y="3857625"/>
            <a:ext cx="10118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[</a:t>
            </a:r>
            <a:r>
              <a:rPr lang="ko-KR" altLang="en-US" sz="1400" dirty="0" err="1" smtClean="0"/>
              <a:t>타겟설정</a:t>
            </a:r>
            <a:r>
              <a:rPr lang="en-US" altLang="ko-KR" sz="1400" dirty="0" smtClean="0"/>
              <a:t>]</a:t>
            </a:r>
            <a:endParaRPr lang="ko-KR" altLang="en-US" sz="1400" dirty="0"/>
          </a:p>
        </p:txBody>
      </p:sp>
      <p:sp>
        <p:nvSpPr>
          <p:cNvPr id="18" name="직사각형 17"/>
          <p:cNvSpPr/>
          <p:nvPr/>
        </p:nvSpPr>
        <p:spPr>
          <a:xfrm>
            <a:off x="1557915" y="1601121"/>
            <a:ext cx="359785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6012500" y="1601121"/>
            <a:ext cx="359785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518680" y="506968"/>
            <a:ext cx="35317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병원매출 올리는 절대 마케팅</a:t>
            </a:r>
            <a:endParaRPr lang="ko-KR" altLang="en-US" sz="2000" b="1" i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72253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18680" y="39135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83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8680" y="100817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70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2"/>
          <p:cNvSpPr txBox="1"/>
          <p:nvPr/>
        </p:nvSpPr>
        <p:spPr>
          <a:xfrm>
            <a:off x="10404445" y="188766"/>
            <a:ext cx="200055" cy="916134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o-KR" altLang="en-US" sz="1300" dirty="0" smtClean="0">
                <a:solidFill>
                  <a:srgbClr val="FFFFFF"/>
                </a:solidFill>
                <a:latin typeface="Arial Unicode MS"/>
                <a:cs typeface="Arial Unicode MS"/>
              </a:rPr>
              <a:t>의료 </a:t>
            </a:r>
            <a:r>
              <a:rPr sz="1300" dirty="0" err="1" smtClean="0">
                <a:solidFill>
                  <a:srgbClr val="FFFFFF"/>
                </a:solidFill>
                <a:latin typeface="Arial Unicode MS"/>
                <a:cs typeface="Arial Unicode MS"/>
              </a:rPr>
              <a:t>마케팅</a:t>
            </a:r>
            <a:endParaRPr sz="1300" dirty="0">
              <a:latin typeface="Arial Unicode MS"/>
              <a:cs typeface="Arial Unicode MS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768115" y="7267386"/>
            <a:ext cx="3155031" cy="2086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756" dirty="0">
                <a:solidFill>
                  <a:schemeClr val="tx1">
                    <a:lumMod val="50000"/>
                    <a:lumOff val="50000"/>
                  </a:schemeClr>
                </a:solidFill>
                <a:latin typeface="AvantGarde Bk BT" panose="020B0402020202020204" pitchFamily="34" charset="0"/>
              </a:rPr>
              <a:t>Copyright ⓒ 2016 RE&amp;COMMUNICATION CO., Ltd. All rights reserved.</a:t>
            </a:r>
            <a:endParaRPr lang="ko-KR" altLang="en-US" sz="756" dirty="0">
              <a:solidFill>
                <a:schemeClr val="tx1">
                  <a:lumMod val="50000"/>
                  <a:lumOff val="50000"/>
                </a:schemeClr>
              </a:solidFill>
              <a:latin typeface="AvantGarde Bk BT" panose="020B0402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937500" y="537746"/>
            <a:ext cx="2117887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[</a:t>
            </a:r>
            <a:r>
              <a:rPr lang="ko-KR" alt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페이스북</a:t>
            </a: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광고 사례</a:t>
            </a:r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]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5217614" y="1223717"/>
            <a:ext cx="0" cy="59105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6" descr="C:\Users\owner\Desktop\광고진행업체자료\강남조은눈안과\IPCL\1123_조은눈_페북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1243287"/>
            <a:ext cx="2520280" cy="252028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910" y="4557912"/>
            <a:ext cx="2650838" cy="2574777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174410" y="4238625"/>
            <a:ext cx="2279791" cy="1061829"/>
          </a:xfrm>
          <a:prstGeom prst="rect">
            <a:avLst/>
          </a:prstGeom>
          <a:ln w="190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연령 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40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세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~60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세</a:t>
            </a:r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지역 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서울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경기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인천</a:t>
            </a:r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성별 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남성 대상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88414" y="3857625"/>
            <a:ext cx="10118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[</a:t>
            </a:r>
            <a:r>
              <a:rPr lang="ko-KR" altLang="en-US" sz="1400" dirty="0" err="1" smtClean="0"/>
              <a:t>타겟설정</a:t>
            </a:r>
            <a:r>
              <a:rPr lang="en-US" altLang="ko-KR" sz="1400" dirty="0" smtClean="0"/>
              <a:t>]</a:t>
            </a:r>
            <a:endParaRPr lang="ko-KR" altLang="en-US" sz="1400" dirty="0"/>
          </a:p>
        </p:txBody>
      </p:sp>
      <p:pic>
        <p:nvPicPr>
          <p:cNvPr id="23" name="Picture 7" descr="C:\Users\owner\Desktop\기타사진\20151120_이포치과_배너1_이수경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700" y="1168564"/>
            <a:ext cx="2756222" cy="2756223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9" descr="C:\Users\owner\Desktop\광고진행업체자료\이포치과\160314_이포치과_기사형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7644" y="1104900"/>
            <a:ext cx="1779123" cy="6401022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5395817" y="4395996"/>
            <a:ext cx="2207656" cy="1061829"/>
          </a:xfrm>
          <a:prstGeom prst="rect">
            <a:avLst/>
          </a:prstGeom>
          <a:ln w="190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연령 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20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세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~40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세</a:t>
            </a:r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지역 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전국</a:t>
            </a:r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성별 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남성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여성 대상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409821" y="4014996"/>
            <a:ext cx="10118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[</a:t>
            </a:r>
            <a:r>
              <a:rPr lang="ko-KR" altLang="en-US" sz="1400" dirty="0" err="1" smtClean="0"/>
              <a:t>타겟설정</a:t>
            </a:r>
            <a:r>
              <a:rPr lang="en-US" altLang="ko-KR" sz="1400" dirty="0" smtClean="0"/>
              <a:t>]</a:t>
            </a:r>
            <a:endParaRPr lang="ko-KR" altLang="en-US" sz="1400" dirty="0"/>
          </a:p>
        </p:txBody>
      </p:sp>
      <p:sp>
        <p:nvSpPr>
          <p:cNvPr id="28" name="직사각형 27"/>
          <p:cNvSpPr/>
          <p:nvPr/>
        </p:nvSpPr>
        <p:spPr>
          <a:xfrm>
            <a:off x="1225124" y="3019425"/>
            <a:ext cx="359785" cy="228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2547158" y="4579727"/>
            <a:ext cx="665942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2617101" y="4827102"/>
            <a:ext cx="732536" cy="117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5429485" y="1243287"/>
            <a:ext cx="698879" cy="228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7175500" y="3491457"/>
            <a:ext cx="698879" cy="228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8547669" y="1124883"/>
            <a:ext cx="698879" cy="1419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8907628" y="1339102"/>
            <a:ext cx="394499" cy="80123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8770374" y="5948753"/>
            <a:ext cx="525078" cy="881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32180" y="5008273"/>
            <a:ext cx="202441" cy="728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8282107" y="5071583"/>
            <a:ext cx="202441" cy="728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8284380" y="5301962"/>
            <a:ext cx="202441" cy="728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/>
          <p:cNvSpPr/>
          <p:nvPr/>
        </p:nvSpPr>
        <p:spPr>
          <a:xfrm>
            <a:off x="8242300" y="5599938"/>
            <a:ext cx="202441" cy="728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964" y="2896717"/>
            <a:ext cx="2366263" cy="791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" name="TextBox 40"/>
          <p:cNvSpPr txBox="1"/>
          <p:nvPr/>
        </p:nvSpPr>
        <p:spPr>
          <a:xfrm>
            <a:off x="518680" y="506968"/>
            <a:ext cx="35317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병원매출 올리는 절대 마케팅</a:t>
            </a:r>
            <a:endParaRPr lang="ko-KR" altLang="en-US" sz="2000" b="1" i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71500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18680" y="39135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83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8680" y="100817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70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2"/>
          <p:cNvSpPr txBox="1"/>
          <p:nvPr/>
        </p:nvSpPr>
        <p:spPr>
          <a:xfrm>
            <a:off x="10404445" y="188766"/>
            <a:ext cx="200055" cy="916134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o-KR" altLang="en-US" sz="1300" dirty="0" smtClean="0">
                <a:solidFill>
                  <a:srgbClr val="FFFFFF"/>
                </a:solidFill>
                <a:latin typeface="Arial Unicode MS"/>
                <a:cs typeface="Arial Unicode MS"/>
              </a:rPr>
              <a:t>의료 </a:t>
            </a:r>
            <a:r>
              <a:rPr sz="1300" dirty="0" err="1" smtClean="0">
                <a:solidFill>
                  <a:srgbClr val="FFFFFF"/>
                </a:solidFill>
                <a:latin typeface="Arial Unicode MS"/>
                <a:cs typeface="Arial Unicode MS"/>
              </a:rPr>
              <a:t>마케팅</a:t>
            </a:r>
            <a:endParaRPr sz="1300" dirty="0">
              <a:latin typeface="Arial Unicode MS"/>
              <a:cs typeface="Arial Unicode MS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768115" y="7267386"/>
            <a:ext cx="3155031" cy="2086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756" dirty="0">
                <a:solidFill>
                  <a:schemeClr val="tx1">
                    <a:lumMod val="50000"/>
                    <a:lumOff val="50000"/>
                  </a:schemeClr>
                </a:solidFill>
                <a:latin typeface="AvantGarde Bk BT" panose="020B0402020202020204" pitchFamily="34" charset="0"/>
              </a:rPr>
              <a:t>Copyright ⓒ 2016 RE&amp;COMMUNICATION CO., Ltd. All rights reserved.</a:t>
            </a:r>
            <a:endParaRPr lang="ko-KR" altLang="en-US" sz="756" dirty="0">
              <a:solidFill>
                <a:schemeClr val="tx1">
                  <a:lumMod val="50000"/>
                  <a:lumOff val="50000"/>
                </a:schemeClr>
              </a:solidFill>
              <a:latin typeface="AvantGarde Bk BT" panose="020B0402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937500" y="537746"/>
            <a:ext cx="2117887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[</a:t>
            </a:r>
            <a:r>
              <a:rPr lang="ko-KR" alt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페이스북</a:t>
            </a: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광고 사례</a:t>
            </a:r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]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5118100" y="1223717"/>
            <a:ext cx="0" cy="59105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그룹 17"/>
          <p:cNvGrpSpPr/>
          <p:nvPr/>
        </p:nvGrpSpPr>
        <p:grpSpPr>
          <a:xfrm>
            <a:off x="725524" y="1338606"/>
            <a:ext cx="3859176" cy="4011830"/>
            <a:chOff x="185410" y="1338606"/>
            <a:chExt cx="3190894" cy="3744416"/>
          </a:xfrm>
        </p:grpSpPr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5410" y="1338606"/>
              <a:ext cx="3190894" cy="37444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0" name="타원 19"/>
            <p:cNvSpPr/>
            <p:nvPr/>
          </p:nvSpPr>
          <p:spPr>
            <a:xfrm>
              <a:off x="209647" y="4849156"/>
              <a:ext cx="1019271" cy="23386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5921276" y="1362764"/>
            <a:ext cx="4032448" cy="3963514"/>
            <a:chOff x="4318201" y="2869284"/>
            <a:chExt cx="3160645" cy="3173338"/>
          </a:xfrm>
        </p:grpSpPr>
        <p:pic>
          <p:nvPicPr>
            <p:cNvPr id="22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8201" y="2869284"/>
              <a:ext cx="3160645" cy="31733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3" name="타원 22"/>
            <p:cNvSpPr/>
            <p:nvPr/>
          </p:nvSpPr>
          <p:spPr>
            <a:xfrm>
              <a:off x="4318201" y="5841164"/>
              <a:ext cx="1019271" cy="184209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4" name="모서리가 둥근 사각형 설명선 23"/>
          <p:cNvSpPr/>
          <p:nvPr/>
        </p:nvSpPr>
        <p:spPr>
          <a:xfrm>
            <a:off x="848161" y="5593604"/>
            <a:ext cx="3960440" cy="997348"/>
          </a:xfrm>
          <a:prstGeom prst="wedgeRoundRectCallout">
            <a:avLst>
              <a:gd name="adj1" fmla="val -35875"/>
              <a:gd name="adj2" fmla="val -6530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dirty="0" smtClean="0"/>
          </a:p>
          <a:p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특화된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진료과목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기사형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랜딩으로 </a:t>
            </a: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고연령층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접근성 확보</a:t>
            </a:r>
          </a:p>
          <a:p>
            <a:pPr algn="ctr"/>
            <a:endParaRPr lang="ko-KR" altLang="en-US" dirty="0"/>
          </a:p>
        </p:txBody>
      </p:sp>
      <p:sp>
        <p:nvSpPr>
          <p:cNvPr id="25" name="모서리가 둥근 사각형 설명선 24"/>
          <p:cNvSpPr/>
          <p:nvPr/>
        </p:nvSpPr>
        <p:spPr>
          <a:xfrm>
            <a:off x="5348660" y="5589972"/>
            <a:ext cx="3960440" cy="997348"/>
          </a:xfrm>
          <a:prstGeom prst="wedgeRoundRectCallout">
            <a:avLst>
              <a:gd name="adj1" fmla="val -4041"/>
              <a:gd name="adj2" fmla="val -6252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dirty="0" smtClean="0"/>
          </a:p>
          <a:p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특화된 진료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실제 </a:t>
            </a: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사례자로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신뢰성 강조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블로그로 유입하여 추가 정보 제공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endParaRPr lang="ko-KR" altLang="en-US" dirty="0"/>
          </a:p>
        </p:txBody>
      </p:sp>
      <p:sp>
        <p:nvSpPr>
          <p:cNvPr id="27" name="직사각형 26"/>
          <p:cNvSpPr/>
          <p:nvPr/>
        </p:nvSpPr>
        <p:spPr>
          <a:xfrm>
            <a:off x="786587" y="1387043"/>
            <a:ext cx="1131113" cy="3369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892036" y="5159992"/>
            <a:ext cx="934805" cy="1572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5981290" y="1453718"/>
            <a:ext cx="2003835" cy="3369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7048353" y="3933825"/>
            <a:ext cx="2003835" cy="3369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6045061" y="4802578"/>
            <a:ext cx="934805" cy="1429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518680" y="506968"/>
            <a:ext cx="35317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병원매출 올리는 절대 마케팅</a:t>
            </a:r>
            <a:endParaRPr lang="ko-KR" altLang="en-US" sz="2000" b="1" i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71500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18680" y="39135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83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8680" y="100817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70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2"/>
          <p:cNvSpPr txBox="1"/>
          <p:nvPr/>
        </p:nvSpPr>
        <p:spPr>
          <a:xfrm>
            <a:off x="10404445" y="188766"/>
            <a:ext cx="200055" cy="916134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o-KR" altLang="en-US" sz="1300" dirty="0" smtClean="0">
                <a:solidFill>
                  <a:srgbClr val="FFFFFF"/>
                </a:solidFill>
                <a:latin typeface="Arial Unicode MS"/>
                <a:cs typeface="Arial Unicode MS"/>
              </a:rPr>
              <a:t>의료 </a:t>
            </a:r>
            <a:r>
              <a:rPr sz="1300" dirty="0" err="1" smtClean="0">
                <a:solidFill>
                  <a:srgbClr val="FFFFFF"/>
                </a:solidFill>
                <a:latin typeface="Arial Unicode MS"/>
                <a:cs typeface="Arial Unicode MS"/>
              </a:rPr>
              <a:t>마케팅</a:t>
            </a:r>
            <a:endParaRPr sz="1300" dirty="0">
              <a:latin typeface="Arial Unicode MS"/>
              <a:cs typeface="Arial Unicode M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937500" y="537746"/>
            <a:ext cx="2117887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[</a:t>
            </a:r>
            <a:r>
              <a:rPr lang="ko-KR" alt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페이스북</a:t>
            </a: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광고 사례</a:t>
            </a:r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]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5727700" y="1223717"/>
            <a:ext cx="0" cy="59105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680" y="1343025"/>
            <a:ext cx="2980795" cy="3785136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636"/>
          <a:stretch/>
        </p:blipFill>
        <p:spPr>
          <a:xfrm>
            <a:off x="3817669" y="1214191"/>
            <a:ext cx="1681431" cy="6057309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300" y="1204974"/>
            <a:ext cx="3655270" cy="6250289"/>
          </a:xfrm>
          <a:prstGeom prst="rect">
            <a:avLst/>
          </a:prstGeom>
        </p:spPr>
      </p:pic>
      <p:sp>
        <p:nvSpPr>
          <p:cNvPr id="28" name="직사각형 27"/>
          <p:cNvSpPr/>
          <p:nvPr/>
        </p:nvSpPr>
        <p:spPr>
          <a:xfrm>
            <a:off x="7684464" y="1380818"/>
            <a:ext cx="1319836" cy="607444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547255" y="1387384"/>
            <a:ext cx="2003835" cy="3369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3974061" y="5353050"/>
            <a:ext cx="1368646" cy="879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3846090" y="5066217"/>
            <a:ext cx="1653009" cy="21799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3846091" y="4467225"/>
            <a:ext cx="1653009" cy="381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18680" y="506968"/>
            <a:ext cx="35317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병원매출 올리는 절대 마케팅</a:t>
            </a:r>
            <a:endParaRPr lang="ko-KR" altLang="en-US" sz="2000" b="1" i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71500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18680" y="39135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83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8680" y="100817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70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2"/>
          <p:cNvSpPr txBox="1"/>
          <p:nvPr/>
        </p:nvSpPr>
        <p:spPr>
          <a:xfrm>
            <a:off x="10404445" y="188766"/>
            <a:ext cx="200055" cy="916134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o-KR" altLang="en-US" sz="1300" dirty="0" smtClean="0">
                <a:solidFill>
                  <a:srgbClr val="FFFFFF"/>
                </a:solidFill>
                <a:latin typeface="Arial Unicode MS"/>
                <a:cs typeface="Arial Unicode MS"/>
              </a:rPr>
              <a:t>의료 </a:t>
            </a:r>
            <a:r>
              <a:rPr sz="1300" dirty="0" err="1" smtClean="0">
                <a:solidFill>
                  <a:srgbClr val="FFFFFF"/>
                </a:solidFill>
                <a:latin typeface="Arial Unicode MS"/>
                <a:cs typeface="Arial Unicode MS"/>
              </a:rPr>
              <a:t>마케팅</a:t>
            </a:r>
            <a:endParaRPr sz="1300" dirty="0">
              <a:latin typeface="Arial Unicode MS"/>
              <a:cs typeface="Arial Unicode M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937500" y="537746"/>
            <a:ext cx="2117887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[</a:t>
            </a:r>
            <a:r>
              <a:rPr lang="ko-KR" alt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페이스북</a:t>
            </a: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광고 사례</a:t>
            </a:r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]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513506" y="1266825"/>
            <a:ext cx="9176594" cy="5874586"/>
            <a:chOff x="513506" y="1212348"/>
            <a:chExt cx="9176594" cy="5874586"/>
          </a:xfrm>
        </p:grpSpPr>
        <p:pic>
          <p:nvPicPr>
            <p:cNvPr id="20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575"/>
            <a:stretch/>
          </p:blipFill>
          <p:spPr bwMode="auto">
            <a:xfrm>
              <a:off x="523216" y="1212348"/>
              <a:ext cx="9166884" cy="36358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1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506" y="4814734"/>
              <a:ext cx="9176594" cy="2272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2" name="직사각형 21"/>
            <p:cNvSpPr/>
            <p:nvPr/>
          </p:nvSpPr>
          <p:spPr>
            <a:xfrm>
              <a:off x="2153102" y="1419225"/>
              <a:ext cx="2431598" cy="566770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6387358" y="1442269"/>
              <a:ext cx="1626342" cy="5644664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8547100" y="1419224"/>
              <a:ext cx="432048" cy="566770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18680" y="506968"/>
            <a:ext cx="35317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병원매출 올리는 절대 마케팅</a:t>
            </a:r>
            <a:endParaRPr lang="ko-KR" altLang="en-US" sz="2000" b="1" i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0390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18680" y="39135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83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8680" y="1008177"/>
            <a:ext cx="9269095" cy="0"/>
          </a:xfrm>
          <a:custGeom>
            <a:avLst/>
            <a:gdLst/>
            <a:ahLst/>
            <a:cxnLst/>
            <a:rect l="l" t="t" r="r" b="b"/>
            <a:pathLst>
              <a:path w="9269095">
                <a:moveTo>
                  <a:pt x="0" y="0"/>
                </a:moveTo>
                <a:lnTo>
                  <a:pt x="9268815" y="0"/>
                </a:lnTo>
              </a:path>
            </a:pathLst>
          </a:custGeom>
          <a:ln w="9270">
            <a:solidFill>
              <a:srgbClr val="41404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2"/>
          <p:cNvSpPr txBox="1"/>
          <p:nvPr/>
        </p:nvSpPr>
        <p:spPr>
          <a:xfrm>
            <a:off x="10404445" y="188766"/>
            <a:ext cx="200055" cy="916134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o-KR" altLang="en-US" sz="1300" dirty="0" smtClean="0">
                <a:solidFill>
                  <a:srgbClr val="FFFFFF"/>
                </a:solidFill>
                <a:latin typeface="Arial Unicode MS"/>
                <a:cs typeface="Arial Unicode MS"/>
              </a:rPr>
              <a:t>의료 </a:t>
            </a:r>
            <a:r>
              <a:rPr sz="1300" dirty="0" err="1" smtClean="0">
                <a:solidFill>
                  <a:srgbClr val="FFFFFF"/>
                </a:solidFill>
                <a:latin typeface="Arial Unicode MS"/>
                <a:cs typeface="Arial Unicode MS"/>
              </a:rPr>
              <a:t>마케팅</a:t>
            </a:r>
            <a:endParaRPr sz="1300" dirty="0">
              <a:latin typeface="Arial Unicode MS"/>
              <a:cs typeface="Arial Unicode MS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768115" y="7267386"/>
            <a:ext cx="3155031" cy="2086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756" dirty="0">
                <a:solidFill>
                  <a:schemeClr val="tx1">
                    <a:lumMod val="50000"/>
                    <a:lumOff val="50000"/>
                  </a:schemeClr>
                </a:solidFill>
                <a:latin typeface="AvantGarde Bk BT" panose="020B0402020202020204" pitchFamily="34" charset="0"/>
              </a:rPr>
              <a:t>Copyright ⓒ 2016 RE&amp;COMMUNICATION CO., Ltd. All rights reserved.</a:t>
            </a:r>
            <a:endParaRPr lang="ko-KR" altLang="en-US" sz="756" dirty="0">
              <a:solidFill>
                <a:schemeClr val="tx1">
                  <a:lumMod val="50000"/>
                  <a:lumOff val="50000"/>
                </a:schemeClr>
              </a:solidFill>
              <a:latin typeface="AvantGarde Bk BT" panose="020B0402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776182" y="537746"/>
            <a:ext cx="1152880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ko-KR" sz="16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[</a:t>
            </a:r>
            <a:r>
              <a:rPr lang="ko-KR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핵</a:t>
            </a: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심정리</a:t>
            </a:r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]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98500" y="1667708"/>
            <a:ext cx="9049272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err="1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컨텐츠</a:t>
            </a:r>
            <a:r>
              <a:rPr lang="ko-KR" altLang="en-US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마케팅을 준비하세요</a:t>
            </a:r>
            <a:r>
              <a:rPr lang="en-US" altLang="ko-KR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dirty="0">
              <a:latin typeface="나눔고딕 ExtraBold" pitchFamily="50" charset="-127"/>
              <a:ea typeface="나눔고딕 ExtraBold" pitchFamily="50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latin typeface="나눔고딕 ExtraBold" pitchFamily="50" charset="-127"/>
                <a:ea typeface="나눔고딕 ExtraBold" pitchFamily="50" charset="-127"/>
              </a:rPr>
              <a:t>우리병원이 추구하는 브랜드는 무엇인가</a:t>
            </a:r>
            <a:r>
              <a:rPr lang="en-US" altLang="ko-KR" dirty="0" smtClean="0">
                <a:latin typeface="나눔고딕 ExtraBold" pitchFamily="50" charset="-127"/>
                <a:ea typeface="나눔고딕 ExtraBold" pitchFamily="50" charset="-127"/>
              </a:rPr>
              <a:t>?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latin typeface="나눔고딕 ExtraBold" pitchFamily="50" charset="-127"/>
                <a:ea typeface="나눔고딕 ExtraBold" pitchFamily="50" charset="-127"/>
              </a:rPr>
              <a:t>우리병원의 서비스와 상품은 무엇인가</a:t>
            </a:r>
            <a:r>
              <a:rPr lang="en-US" altLang="ko-KR" dirty="0" smtClean="0">
                <a:latin typeface="나눔고딕 ExtraBold" pitchFamily="50" charset="-127"/>
                <a:ea typeface="나눔고딕 ExtraBold" pitchFamily="50" charset="-127"/>
              </a:rPr>
              <a:t>?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latin typeface="나눔고딕 ExtraBold" pitchFamily="50" charset="-127"/>
                <a:ea typeface="나눔고딕 ExtraBold" pitchFamily="50" charset="-127"/>
              </a:rPr>
              <a:t>고객은 무엇을 원하는가</a:t>
            </a:r>
            <a:r>
              <a:rPr lang="en-US" altLang="ko-KR" dirty="0" smtClean="0">
                <a:latin typeface="나눔고딕 ExtraBold" pitchFamily="50" charset="-127"/>
                <a:ea typeface="나눔고딕 ExtraBold" pitchFamily="50" charset="-127"/>
              </a:rPr>
              <a:t>?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latin typeface="나눔고딕 ExtraBold" pitchFamily="50" charset="-127"/>
                <a:ea typeface="나눔고딕 ExtraBold" pitchFamily="50" charset="-127"/>
              </a:rPr>
              <a:t>고객이 원하는 </a:t>
            </a:r>
            <a:r>
              <a:rPr lang="ko-KR" altLang="en-US" dirty="0" err="1" smtClean="0">
                <a:latin typeface="나눔고딕 ExtraBold" pitchFamily="50" charset="-127"/>
                <a:ea typeface="나눔고딕 ExtraBold" pitchFamily="50" charset="-127"/>
              </a:rPr>
              <a:t>컨텐츠는</a:t>
            </a:r>
            <a:r>
              <a:rPr lang="ko-KR" altLang="en-US" dirty="0" smtClean="0">
                <a:latin typeface="나눔고딕 ExtraBold" pitchFamily="50" charset="-127"/>
                <a:ea typeface="나눔고딕 ExtraBold" pitchFamily="50" charset="-127"/>
              </a:rPr>
              <a:t> 무엇인가</a:t>
            </a:r>
            <a:r>
              <a:rPr lang="en-US" altLang="ko-KR" dirty="0" smtClean="0">
                <a:latin typeface="나눔고딕 ExtraBold" pitchFamily="50" charset="-127"/>
                <a:ea typeface="나눔고딕 ExtraBold" pitchFamily="50" charset="-127"/>
              </a:rPr>
              <a:t>?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latin typeface="나눔고딕 ExtraBold" pitchFamily="50" charset="-127"/>
                <a:ea typeface="나눔고딕 ExtraBold" pitchFamily="50" charset="-127"/>
              </a:rPr>
              <a:t>고객이 구매결정을 하는데 중요하게 생각하는 요소가 무엇인가</a:t>
            </a:r>
            <a:r>
              <a:rPr lang="en-US" altLang="ko-KR" dirty="0" smtClean="0">
                <a:latin typeface="나눔고딕 ExtraBold" pitchFamily="50" charset="-127"/>
                <a:ea typeface="나눔고딕 ExtraBold" pitchFamily="50" charset="-127"/>
              </a:rPr>
              <a:t>?</a:t>
            </a:r>
          </a:p>
          <a:p>
            <a:pPr>
              <a:lnSpc>
                <a:spcPct val="150000"/>
              </a:lnSpc>
            </a:pPr>
            <a:endParaRPr lang="en-US" altLang="ko-KR" dirty="0">
              <a:latin typeface="나눔고딕 ExtraBold" pitchFamily="50" charset="-127"/>
              <a:ea typeface="나눔고딕 ExtraBold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 smtClean="0">
                <a:latin typeface="나눔고딕 ExtraBold" pitchFamily="50" charset="-127"/>
                <a:ea typeface="나눔고딕 ExtraBold" pitchFamily="50" charset="-127"/>
              </a:rPr>
              <a:t>고객이 원하는 </a:t>
            </a:r>
            <a:r>
              <a:rPr lang="ko-KR" altLang="en-US" dirty="0" err="1" smtClean="0">
                <a:latin typeface="나눔고딕 ExtraBold" pitchFamily="50" charset="-127"/>
                <a:ea typeface="나눔고딕 ExtraBold" pitchFamily="50" charset="-127"/>
              </a:rPr>
              <a:t>컨텐츠와</a:t>
            </a:r>
            <a:r>
              <a:rPr lang="ko-KR" altLang="en-US" dirty="0" smtClean="0">
                <a:latin typeface="나눔고딕 ExtraBold" pitchFamily="50" charset="-127"/>
                <a:ea typeface="나눔고딕 ExtraBold" pitchFamily="50" charset="-127"/>
              </a:rPr>
              <a:t> 유입경로가 무엇인지 분석하고 우리병원에 맞는 마케팅 채널을 확보</a:t>
            </a:r>
            <a:endParaRPr lang="en-US" altLang="ko-KR" dirty="0" smtClean="0">
              <a:latin typeface="나눔고딕 ExtraBold" pitchFamily="50" charset="-127"/>
              <a:ea typeface="나눔고딕 ExtraBold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 smtClean="0">
                <a:latin typeface="나눔고딕 ExtraBold" pitchFamily="50" charset="-127"/>
                <a:ea typeface="나눔고딕 ExtraBold" pitchFamily="50" charset="-127"/>
              </a:rPr>
              <a:t>고객의 참여와</a:t>
            </a:r>
            <a:r>
              <a:rPr lang="en-US" altLang="ko-KR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dirty="0" smtClean="0">
                <a:latin typeface="나눔고딕 ExtraBold" pitchFamily="50" charset="-127"/>
                <a:ea typeface="나눔고딕 ExtraBold" pitchFamily="50" charset="-127"/>
              </a:rPr>
              <a:t>공유를 통한 브랜드 활성화를 만들어 보세요</a:t>
            </a:r>
            <a:r>
              <a:rPr lang="en-US" altLang="ko-KR" dirty="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endParaRPr lang="ko-KR" altLang="en-US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18680" y="506968"/>
            <a:ext cx="35317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병원매출 올리는 절대 마케팅</a:t>
            </a:r>
            <a:endParaRPr lang="ko-KR" altLang="en-US" sz="2000" b="1" i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0202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404445" y="188766"/>
            <a:ext cx="200055" cy="916134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o-KR" altLang="en-US" sz="1300" dirty="0" smtClean="0">
                <a:solidFill>
                  <a:srgbClr val="FFFFFF"/>
                </a:solidFill>
                <a:latin typeface="+mn-ea"/>
                <a:cs typeface="Arial Unicode MS"/>
              </a:rPr>
              <a:t>의료</a:t>
            </a:r>
            <a:r>
              <a:rPr sz="1300" dirty="0" err="1" smtClean="0">
                <a:solidFill>
                  <a:srgbClr val="FFFFFF"/>
                </a:solidFill>
                <a:latin typeface="+mn-ea"/>
                <a:cs typeface="Arial Unicode MS"/>
              </a:rPr>
              <a:t>마케팅</a:t>
            </a:r>
            <a:endParaRPr sz="1300" dirty="0">
              <a:latin typeface="+mn-ea"/>
              <a:cs typeface="Arial Unicode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42061" y="2913717"/>
            <a:ext cx="4643039" cy="8694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altLang="ko-KR" sz="5650" i="1" spc="-155" dirty="0" smtClean="0">
                <a:solidFill>
                  <a:srgbClr val="EF432A"/>
                </a:solidFill>
                <a:latin typeface="Times New Roman"/>
                <a:cs typeface="Times New Roman"/>
              </a:rPr>
              <a:t>- THANK YOU -</a:t>
            </a:r>
            <a:endParaRPr sz="565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7438632"/>
            <a:ext cx="10692130" cy="121920"/>
          </a:xfrm>
          <a:custGeom>
            <a:avLst/>
            <a:gdLst/>
            <a:ahLst/>
            <a:cxnLst/>
            <a:rect l="l" t="t" r="r" b="b"/>
            <a:pathLst>
              <a:path w="10692130" h="121920">
                <a:moveTo>
                  <a:pt x="10692003" y="0"/>
                </a:moveTo>
                <a:lnTo>
                  <a:pt x="0" y="0"/>
                </a:lnTo>
                <a:lnTo>
                  <a:pt x="0" y="121424"/>
                </a:lnTo>
                <a:lnTo>
                  <a:pt x="10692003" y="121424"/>
                </a:lnTo>
                <a:lnTo>
                  <a:pt x="10692003" y="0"/>
                </a:lnTo>
                <a:close/>
              </a:path>
            </a:pathLst>
          </a:custGeom>
          <a:solidFill>
            <a:srgbClr val="BCBEC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3550</TotalTime>
  <Words>2513</Words>
  <Application>Microsoft Office PowerPoint</Application>
  <PresentationFormat>사용자 지정</PresentationFormat>
  <Paragraphs>697</Paragraphs>
  <Slides>46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46</vt:i4>
      </vt:variant>
    </vt:vector>
  </HeadingPairs>
  <TitlesOfParts>
    <vt:vector size="47" baseType="lpstr">
      <vt:lpstr>Office Theme</vt:lpstr>
      <vt:lpstr>PowerPoint 프레젠테이션</vt:lpstr>
      <vt:lpstr>PowerPoint 프레젠테이션</vt:lpstr>
      <vt:lpstr>목차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160223_메디114_상품제안서_홍보마케팅_v1.4</dc:title>
  <dc:creator>리앤커뮤니케이션</dc:creator>
  <cp:lastModifiedBy>kim</cp:lastModifiedBy>
  <cp:revision>141</cp:revision>
  <dcterms:created xsi:type="dcterms:W3CDTF">2016-03-17T14:57:27Z</dcterms:created>
  <dcterms:modified xsi:type="dcterms:W3CDTF">2016-08-30T08:10:56Z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2016-02-23T00:00:00Z</vt:filetime>
  </property>
  <property fmtid="{D5CDD505-2E9C-101B-9397-08002B2CF9AE}" pid="3" name="LastSaved">
    <vt:filetime>2016-03-17T00:00:00Z</vt:filetime>
  </property>
</Properties>
</file>